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00" r:id="rId29"/>
    <p:sldId id="301" r:id="rId30"/>
    <p:sldId id="302" r:id="rId31"/>
    <p:sldId id="306" r:id="rId32"/>
    <p:sldId id="303" r:id="rId33"/>
    <p:sldId id="304" r:id="rId34"/>
    <p:sldId id="305" r:id="rId35"/>
    <p:sldId id="307" r:id="rId36"/>
    <p:sldId id="308" r:id="rId37"/>
    <p:sldId id="309" r:id="rId38"/>
    <p:sldId id="310" r:id="rId39"/>
    <p:sldId id="311" r:id="rId40"/>
    <p:sldId id="283" r:id="rId41"/>
    <p:sldId id="284" r:id="rId42"/>
    <p:sldId id="285" r:id="rId43"/>
    <p:sldId id="286" r:id="rId44"/>
    <p:sldId id="287" r:id="rId45"/>
    <p:sldId id="288" r:id="rId46"/>
    <p:sldId id="290" r:id="rId47"/>
    <p:sldId id="291" r:id="rId48"/>
    <p:sldId id="289" r:id="rId49"/>
    <p:sldId id="292" r:id="rId50"/>
    <p:sldId id="293" r:id="rId51"/>
    <p:sldId id="332" r:id="rId52"/>
    <p:sldId id="331" r:id="rId53"/>
    <p:sldId id="295" r:id="rId54"/>
    <p:sldId id="296" r:id="rId55"/>
    <p:sldId id="297" r:id="rId56"/>
    <p:sldId id="298" r:id="rId57"/>
    <p:sldId id="313" r:id="rId58"/>
    <p:sldId id="314" r:id="rId59"/>
    <p:sldId id="315" r:id="rId60"/>
    <p:sldId id="329" r:id="rId61"/>
    <p:sldId id="330" r:id="rId62"/>
    <p:sldId id="326" r:id="rId63"/>
    <p:sldId id="316" r:id="rId64"/>
    <p:sldId id="317" r:id="rId65"/>
    <p:sldId id="318" r:id="rId66"/>
    <p:sldId id="319" r:id="rId67"/>
    <p:sldId id="327" r:id="rId68"/>
    <p:sldId id="320" r:id="rId69"/>
    <p:sldId id="322" r:id="rId70"/>
    <p:sldId id="328" r:id="rId71"/>
    <p:sldId id="323" r:id="rId72"/>
    <p:sldId id="324" r:id="rId73"/>
    <p:sldId id="325" r:id="rId74"/>
    <p:sldId id="333" r:id="rId75"/>
    <p:sldId id="334" r:id="rId76"/>
    <p:sldId id="299" r:id="rId77"/>
    <p:sldId id="335" r:id="rId78"/>
    <p:sldId id="312" r:id="rId7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9"/>
    <p:restoredTop sz="92929"/>
  </p:normalViewPr>
  <p:slideViewPr>
    <p:cSldViewPr snapToGrid="0" snapToObjects="1">
      <p:cViewPr varScale="1">
        <p:scale>
          <a:sx n="114" d="100"/>
          <a:sy n="114" d="100"/>
        </p:scale>
        <p:origin x="192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0DEA5-C522-EE48-9888-42B76A7DC9D4}" type="datetimeFigureOut">
              <a:rPr kumimoji="1" lang="zh-TW" altLang="en-US" smtClean="0"/>
              <a:t>2018/6/19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AC493-3F48-514F-9DB5-FF32CA6B38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39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2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4C570695-D901-524A-B0BB-B36AC1E4D0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91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478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364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07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474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576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966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15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49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91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97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TW" altLang="en-US"/>
              <a:t>中正大學 羅習五</a:t>
            </a:r>
            <a:endParaRPr kumimoji="1"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dirty="0"/>
              <a:t>創作共用</a:t>
            </a:r>
            <a:r>
              <a:rPr lang="en-US" altLang="zh-TW" dirty="0"/>
              <a:t>-</a:t>
            </a:r>
            <a:r>
              <a:rPr lang="zh-TW" altLang="en-US" dirty="0"/>
              <a:t>姓名標示</a:t>
            </a:r>
            <a:r>
              <a:rPr lang="en-US" altLang="zh-TW" dirty="0"/>
              <a:t>-</a:t>
            </a:r>
            <a:r>
              <a:rPr lang="zh-TW" altLang="en-US" dirty="0"/>
              <a:t>非商業性</a:t>
            </a:r>
            <a:r>
              <a:rPr lang="en-US" altLang="zh-TW" dirty="0"/>
              <a:t>-</a:t>
            </a:r>
            <a:r>
              <a:rPr lang="zh-TW" altLang="en-US" dirty="0"/>
              <a:t>相同方式分享</a:t>
            </a:r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DC35689B-95C6-2845-AFEB-915C0B979A9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/>
              <a:t>中正大學 羅習五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5C72F6-CF09-3849-B37E-97CFE8ADD0A7}"/>
              </a:ext>
            </a:extLst>
          </p:cNvPr>
          <p:cNvSpPr txBox="1"/>
          <p:nvPr userDrawn="1"/>
        </p:nvSpPr>
        <p:spPr>
          <a:xfrm>
            <a:off x="3846576" y="6356350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創作共用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姓名   標示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非商業性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相同方式分享</a:t>
            </a:r>
            <a:endParaRPr kumimoji="1" lang="zh-TW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CC-BY-NC-SA</a:t>
            </a:r>
            <a:endParaRPr kumimoji="1" lang="zh-TW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vscode.cpptools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my.vmware.com/en/web/vmware/free#desktop_end_user_computing/vmware_workstation_player/14_0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h/odqavx5jik415pb/AACMzXpkWEhYSJ7koFhWZKsia?dl=0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t" altLang="en-US" dirty="0"/>
              <a:t>開發</a:t>
            </a:r>
            <a:r>
              <a:rPr kumimoji="1" lang="zh-TW" altLang="en-US" dirty="0"/>
              <a:t>環境介紹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00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vim</a:t>
            </a:r>
            <a:r>
              <a:rPr kumimoji="1" lang="zh-TW" altLang="en-US" dirty="0"/>
              <a:t>一般模式常用功能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瀏覽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上下左右鍵，移動游標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ctr</a:t>
            </a:r>
            <a:r>
              <a:rPr kumimoji="1" lang="en-US" altLang="zh-TW" dirty="0"/>
              <a:t>-f, </a:t>
            </a:r>
            <a:r>
              <a:rPr kumimoji="1" lang="en-US" altLang="zh-TW" dirty="0" err="1"/>
              <a:t>ctr</a:t>
            </a:r>
            <a:r>
              <a:rPr kumimoji="1" lang="en-US" altLang="zh-TW" dirty="0"/>
              <a:t>-b</a:t>
            </a:r>
            <a:r>
              <a:rPr kumimoji="1" lang="zh-TW" altLang="en-US" dirty="0"/>
              <a:t>，向下或向上移動一頁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0</a:t>
            </a:r>
            <a:r>
              <a:rPr kumimoji="1" lang="zh-TW" altLang="en-US" dirty="0"/>
              <a:t>或「</a:t>
            </a:r>
            <a:r>
              <a:rPr kumimoji="1" lang="en-US" altLang="zh-TW" dirty="0"/>
              <a:t>home</a:t>
            </a:r>
            <a:r>
              <a:rPr kumimoji="1" lang="zh-TW" altLang="en-US" dirty="0"/>
              <a:t>」移到該列的第一個字元，</a:t>
            </a:r>
            <a:r>
              <a:rPr kumimoji="1" lang="en-US" altLang="zh-TW" dirty="0"/>
              <a:t>$</a:t>
            </a:r>
            <a:r>
              <a:rPr kumimoji="1" lang="zh-TW" altLang="en-US" dirty="0"/>
              <a:t>或「</a:t>
            </a:r>
            <a:r>
              <a:rPr kumimoji="1" lang="en-US" altLang="zh-TW" dirty="0"/>
              <a:t>end</a:t>
            </a:r>
            <a:r>
              <a:rPr kumimoji="1" lang="zh-TW" altLang="en-US" dirty="0"/>
              <a:t>」移到該列最後一個字元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</a:t>
            </a:r>
            <a:r>
              <a:rPr kumimoji="1" lang="zh-TW" altLang="en-US" dirty="0"/>
              <a:t>移到最後一列，</a:t>
            </a:r>
            <a:r>
              <a:rPr kumimoji="1" lang="en-US" altLang="zh-TW" dirty="0" err="1"/>
              <a:t>gg</a:t>
            </a:r>
            <a:r>
              <a:rPr kumimoji="1" lang="zh-TW" altLang="en-US" dirty="0"/>
              <a:t>移到第一列</a:t>
            </a:r>
            <a:endParaRPr kumimoji="1" lang="en-US" altLang="zh-TW" dirty="0"/>
          </a:p>
          <a:p>
            <a:r>
              <a:rPr kumimoji="1" lang="zh-TW" altLang="en-US" dirty="0"/>
              <a:t>搜尋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「</a:t>
            </a:r>
            <a:r>
              <a:rPr kumimoji="1" lang="en-US" altLang="zh-TW" dirty="0"/>
              <a:t>/word</a:t>
            </a:r>
            <a:r>
              <a:rPr kumimoji="1" lang="zh-TW" altLang="en-US" dirty="0"/>
              <a:t>」向下尋找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這個字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「</a:t>
            </a:r>
            <a:r>
              <a:rPr kumimoji="1" lang="en-US" altLang="zh-TW" dirty="0"/>
              <a:t>?word</a:t>
            </a:r>
            <a:r>
              <a:rPr kumimoji="1" lang="zh-TW" altLang="en-US" dirty="0"/>
              <a:t>」向上尋找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這個字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n</a:t>
            </a:r>
            <a:r>
              <a:rPr kumimoji="1" lang="zh-TW" altLang="en-US" dirty="0"/>
              <a:t>繼續尋找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BB01E1-AF3B-264B-8AB2-3FD09972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357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vim</a:t>
            </a:r>
            <a:r>
              <a:rPr kumimoji="1" lang="zh-TW" altLang="en-US" dirty="0"/>
              <a:t>一般模式常用功能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刪除、複製、貼上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x, X</a:t>
            </a:r>
            <a:r>
              <a:rPr kumimoji="1" lang="zh-TW" altLang="en-US" dirty="0"/>
              <a:t>：小</a:t>
            </a:r>
            <a:r>
              <a:rPr kumimoji="1" lang="en-US" altLang="zh-TW" dirty="0"/>
              <a:t>x</a:t>
            </a:r>
            <a:r>
              <a:rPr kumimoji="1" lang="zh-TW" altLang="en-US" dirty="0"/>
              <a:t>向後刪除一個字元，大</a:t>
            </a:r>
            <a:r>
              <a:rPr kumimoji="1" lang="en-US" altLang="zh-TW" dirty="0"/>
              <a:t>X</a:t>
            </a:r>
            <a:r>
              <a:rPr kumimoji="1" lang="zh-TW" altLang="en-US" dirty="0"/>
              <a:t>向前刪除一個字元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dd</a:t>
            </a:r>
            <a:r>
              <a:rPr kumimoji="1" lang="zh-TW" altLang="en-US" dirty="0"/>
              <a:t>：刪除整個列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ndd</a:t>
            </a:r>
            <a:r>
              <a:rPr kumimoji="1" lang="zh-TW" altLang="en-US" dirty="0"/>
              <a:t>：</a:t>
            </a:r>
            <a:r>
              <a:rPr kumimoji="1" lang="en-US" altLang="zh-TW" dirty="0"/>
              <a:t>n</a:t>
            </a:r>
            <a:r>
              <a:rPr kumimoji="1" lang="zh-TW" altLang="en-US" dirty="0"/>
              <a:t>是一個數字，例如</a:t>
            </a:r>
            <a:r>
              <a:rPr kumimoji="1" lang="en-US" altLang="zh-TW" dirty="0"/>
              <a:t>20</a:t>
            </a:r>
            <a:r>
              <a:rPr kumimoji="1" lang="zh-TW" altLang="en-US" dirty="0"/>
              <a:t>，</a:t>
            </a:r>
            <a:r>
              <a:rPr kumimoji="1" lang="en-US" altLang="zh-TW" dirty="0"/>
              <a:t>20dd</a:t>
            </a:r>
            <a:r>
              <a:rPr kumimoji="1" lang="zh-TW" altLang="en-US" dirty="0"/>
              <a:t>代表向下刪除</a:t>
            </a:r>
            <a:r>
              <a:rPr kumimoji="1" lang="en-US" altLang="zh-TW" dirty="0"/>
              <a:t>20</a:t>
            </a:r>
            <a:r>
              <a:rPr kumimoji="1" lang="zh-TW" altLang="en-US" dirty="0"/>
              <a:t>列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yy</a:t>
            </a:r>
            <a:r>
              <a:rPr kumimoji="1" lang="zh-TW" altLang="en-US" dirty="0"/>
              <a:t>：複製游標所在的那一行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nyy</a:t>
            </a:r>
            <a:r>
              <a:rPr kumimoji="1" lang="en-US" altLang="zh-TW" dirty="0"/>
              <a:t>:</a:t>
            </a:r>
            <a:r>
              <a:rPr kumimoji="1" lang="zh-TW" altLang="en-US" dirty="0"/>
              <a:t>複製游標所在的底下</a:t>
            </a:r>
            <a:r>
              <a:rPr kumimoji="1" lang="en-US" altLang="zh-TW" dirty="0"/>
              <a:t>n</a:t>
            </a:r>
            <a:r>
              <a:rPr kumimoji="1" lang="zh-TW" altLang="en-US" dirty="0"/>
              <a:t>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</a:t>
            </a:r>
            <a:r>
              <a:rPr kumimoji="1" lang="zh-TW" altLang="en-US" dirty="0"/>
              <a:t>：將複製的資料，於游標的下一行開始貼上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u</a:t>
            </a:r>
            <a:r>
              <a:rPr kumimoji="1" lang="zh-TW" altLang="en-US" dirty="0"/>
              <a:t>：復原前一個動作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[</a:t>
            </a:r>
            <a:r>
              <a:rPr kumimoji="1" lang="en-US" altLang="zh-TW" dirty="0" err="1"/>
              <a:t>ctr</a:t>
            </a:r>
            <a:r>
              <a:rPr kumimoji="1" lang="en-US" altLang="zh-TW" dirty="0"/>
              <a:t>]+r</a:t>
            </a:r>
            <a:r>
              <a:rPr kumimoji="1" lang="zh-TW" altLang="en-US" dirty="0"/>
              <a:t>：重做上一個動作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75884-DE70-1441-9690-382211BC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86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一般指令模式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i</a:t>
            </a:r>
            <a:r>
              <a:rPr kumimoji="1" lang="zh-TW" altLang="en-US" dirty="0"/>
              <a:t>：從目前游標所在位置開始插入（輸入）</a:t>
            </a:r>
            <a:endParaRPr kumimoji="1" lang="en-US" altLang="zh-TW" dirty="0"/>
          </a:p>
          <a:p>
            <a:r>
              <a:rPr kumimoji="1" lang="zh-TW" altLang="en-US" dirty="0"/>
              <a:t>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」：退出一般模式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08F5A8-04BF-C04F-980A-209161A8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8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指令模式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:w</a:t>
            </a:r>
            <a:r>
              <a:rPr kumimoji="1" lang="zh-TW" altLang="en-US" dirty="0"/>
              <a:t>，寫入檔案</a:t>
            </a:r>
            <a:endParaRPr kumimoji="1" lang="en-US" altLang="zh-TW" dirty="0"/>
          </a:p>
          <a:p>
            <a:r>
              <a:rPr kumimoji="1" lang="en-US" altLang="zh-TW" dirty="0"/>
              <a:t>:w!</a:t>
            </a:r>
            <a:r>
              <a:rPr kumimoji="1" lang="zh-TW" altLang="en-US" dirty="0"/>
              <a:t>，強制寫入檔案</a:t>
            </a:r>
            <a:endParaRPr kumimoji="1" lang="en-US" altLang="zh-TW" dirty="0"/>
          </a:p>
          <a:p>
            <a:r>
              <a:rPr kumimoji="1" lang="en-US" altLang="zh-TW" dirty="0"/>
              <a:t>:q</a:t>
            </a:r>
            <a:r>
              <a:rPr kumimoji="1" lang="zh-TW" altLang="en-US" dirty="0"/>
              <a:t>，離開</a:t>
            </a:r>
            <a:r>
              <a:rPr kumimoji="1" lang="en-US" altLang="zh-TW" dirty="0"/>
              <a:t>vim</a:t>
            </a:r>
          </a:p>
          <a:p>
            <a:r>
              <a:rPr kumimoji="1" lang="en-US" altLang="zh-TW" dirty="0"/>
              <a:t>:q!</a:t>
            </a:r>
            <a:r>
              <a:rPr kumimoji="1" lang="zh-TW" altLang="en-US" dirty="0"/>
              <a:t>，強制離開</a:t>
            </a:r>
            <a:r>
              <a:rPr kumimoji="1" lang="en-US" altLang="zh-TW" dirty="0"/>
              <a:t>vim</a:t>
            </a:r>
          </a:p>
          <a:p>
            <a:r>
              <a:rPr kumimoji="1" lang="en-US" altLang="zh-TW" dirty="0"/>
              <a:t>:</a:t>
            </a:r>
            <a:r>
              <a:rPr kumimoji="1" lang="en-US" altLang="zh-TW" dirty="0" err="1"/>
              <a:t>wq</a:t>
            </a:r>
            <a:r>
              <a:rPr kumimoji="1" lang="zh-TW" altLang="en-US" dirty="0"/>
              <a:t>，寫入檔案並離開</a:t>
            </a:r>
            <a:endParaRPr kumimoji="1"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51FD4F-BD24-FE4D-964A-A06F3D57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65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寫程式碼常用指令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950" y="2007394"/>
            <a:ext cx="5118100" cy="3987800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err="1"/>
              <a:t>Ctr</a:t>
            </a:r>
            <a:r>
              <a:rPr kumimoji="1" lang="en-US" altLang="zh-TW" dirty="0"/>
              <a:t>-n</a:t>
            </a:r>
            <a:r>
              <a:rPr kumimoji="1" lang="zh-TW" altLang="en-US" dirty="0"/>
              <a:t>：自動補上該字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83EDDD-C37C-294B-9E45-13691EAD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02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使用圖形化編輯器</a:t>
            </a: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3447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選擇哪一個圖形化編輯器呢</a:t>
            </a:r>
            <a:r>
              <a:rPr kumimoji="1" lang="en-US" altLang="zh-TW" dirty="0"/>
              <a:t> - </a:t>
            </a:r>
            <a:r>
              <a:rPr kumimoji="1" lang="en-US" altLang="zh-TW" dirty="0" err="1"/>
              <a:t>Geany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635" y="1825625"/>
            <a:ext cx="6784730" cy="435133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373A3C-AC4D-7745-9826-5819636C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143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076" y="1825625"/>
            <a:ext cx="5447847" cy="435133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2265A1-D26D-374D-9550-4FA185F3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1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Geany</a:t>
            </a:r>
            <a:r>
              <a:rPr kumimoji="1" lang="zh-TW" altLang="en-US" dirty="0"/>
              <a:t>的對程式碼編輯的支援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自動完成功能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6831" y="3013869"/>
            <a:ext cx="4203700" cy="2667000"/>
          </a:xfrm>
          <a:prstGeom prst="rect">
            <a:avLst/>
          </a:prstGeom>
        </p:spPr>
      </p:pic>
      <p:sp>
        <p:nvSpPr>
          <p:cNvPr id="9" name="文字版面配置區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參數提示功能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53965"/>
            <a:ext cx="5183188" cy="338680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75FE6A-ABB7-1B40-9854-FB69AF01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88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Geany</a:t>
            </a:r>
            <a:r>
              <a:rPr kumimoji="1" lang="zh-TW" altLang="en-US" dirty="0"/>
              <a:t>的編譯環境</a:t>
            </a:r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051" y="1825625"/>
            <a:ext cx="5061898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1A9B6-8C3A-D343-BA1C-084A9AEB8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13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最常用的文書編輯器</a:t>
            </a:r>
            <a:r>
              <a:rPr kumimoji="1" lang="en-US" altLang="zh-TW" dirty="0"/>
              <a:t>vi</a:t>
            </a:r>
            <a:r>
              <a:rPr kumimoji="1" lang="zh-TW" altLang="en-US" dirty="0"/>
              <a:t>及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102846-55D3-6C4B-920C-04532E0C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338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zh-TW" altLang="en-US" dirty="0"/>
              <a:t>與 </a:t>
            </a:r>
            <a:r>
              <a:rPr kumimoji="1" lang="en-US" altLang="zh-TW" dirty="0" err="1"/>
              <a:t>gdb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D14CFB-BC1D-B84D-BC99-5C904197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85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gcc</a:t>
            </a:r>
            <a:r>
              <a:rPr kumimoji="1" lang="zh-TW" altLang="en-US" dirty="0"/>
              <a:t>常用的編譯參數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必需內含</a:t>
            </a:r>
            <a:r>
              <a:rPr kumimoji="1" lang="en-US" altLang="zh-TW" dirty="0"/>
              <a:t>main function</a:t>
            </a:r>
            <a:r>
              <a:rPr kumimoji="1" lang="zh-TW" altLang="en-US" dirty="0"/>
              <a:t>，編譯以後產生的執行檔檔名為</a:t>
            </a:r>
            <a:r>
              <a:rPr kumimoji="1" lang="en-US" altLang="zh-TW" dirty="0" err="1"/>
              <a:t>a.out</a:t>
            </a:r>
            <a:endParaRPr kumimoji="1" lang="en-US" altLang="zh-TW" dirty="0"/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-o exec</a:t>
            </a:r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必需內含</a:t>
            </a:r>
            <a:r>
              <a:rPr kumimoji="1" lang="en-US" altLang="zh-TW" dirty="0"/>
              <a:t>main function</a:t>
            </a:r>
            <a:r>
              <a:rPr kumimoji="1" lang="zh-TW" altLang="en-US" dirty="0"/>
              <a:t>，編譯以後產生的執行檔檔名為</a:t>
            </a:r>
            <a:r>
              <a:rPr kumimoji="1" lang="en-US" altLang="zh-TW" dirty="0"/>
              <a:t>exec</a:t>
            </a:r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-O3</a:t>
            </a:r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必需內含</a:t>
            </a:r>
            <a:r>
              <a:rPr kumimoji="1" lang="en-US" altLang="zh-TW" dirty="0"/>
              <a:t>main function</a:t>
            </a:r>
            <a:r>
              <a:rPr kumimoji="1" lang="zh-TW" altLang="en-US" dirty="0"/>
              <a:t>，啟動最佳化，</a:t>
            </a:r>
            <a:r>
              <a:rPr kumimoji="1" lang="en-US" altLang="zh-TW" dirty="0"/>
              <a:t>O</a:t>
            </a:r>
            <a:r>
              <a:rPr kumimoji="1" lang="zh-TW" altLang="en-US" dirty="0"/>
              <a:t>後面可以為</a:t>
            </a:r>
            <a:r>
              <a:rPr kumimoji="1" lang="en-US" altLang="zh-TW" dirty="0"/>
              <a:t>1, 2, 3</a:t>
            </a:r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–</a:t>
            </a:r>
            <a:r>
              <a:rPr kumimoji="1" lang="en-US" altLang="zh-TW" dirty="0" err="1"/>
              <a:t>ansi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必須使用標準的</a:t>
            </a:r>
            <a:r>
              <a:rPr kumimoji="1" lang="en-US" altLang="zh-TW" dirty="0"/>
              <a:t>ANSI C</a:t>
            </a:r>
            <a:r>
              <a:rPr kumimoji="1" lang="zh-TW" altLang="en-US" dirty="0"/>
              <a:t>撰寫，所有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的擴充語法都不可以使用</a:t>
            </a:r>
            <a:endParaRPr kumimoji="1" lang="en-US" altLang="zh-TW" dirty="0"/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–g</a:t>
            </a:r>
          </a:p>
          <a:p>
            <a:pPr lvl="1"/>
            <a:r>
              <a:rPr kumimoji="1" lang="zh-TW" altLang="en-US" dirty="0"/>
              <a:t>產生的執行檔案可以用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除錯</a:t>
            </a:r>
            <a:endParaRPr kumimoji="1" lang="en-US" altLang="zh-TW" dirty="0"/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pg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產生的執行檔案可以用</a:t>
            </a:r>
            <a:r>
              <a:rPr kumimoji="1" lang="en-US" altLang="zh-TW" dirty="0" err="1"/>
              <a:t>gprofile</a:t>
            </a:r>
            <a:r>
              <a:rPr kumimoji="1" lang="zh-TW" altLang="en-US" dirty="0"/>
              <a:t>量測效能</a:t>
            </a:r>
            <a:endParaRPr kumimoji="1"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6B8002-D683-C745-B2C2-07242FA4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0935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一個簡單但錯誤的例子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  <a:endParaRPr lang="mr-IN" altLang="zh-TW" dirty="0">
              <a:solidFill>
                <a:srgbClr val="78492A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stdlib.h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0" indent="0">
              <a:buNone/>
            </a:pPr>
            <a:br>
              <a:rPr lang="mr-IN" altLang="zh-TW" dirty="0">
                <a:solidFill>
                  <a:srgbClr val="000000"/>
                </a:solidFill>
                <a:latin typeface="Menlo" charset="0"/>
              </a:rPr>
            </a:br>
            <a:endParaRPr lang="mr-IN" altLang="zh-TW" dirty="0">
              <a:solidFill>
                <a:srgbClr val="000000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main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() {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mr-IN" dirty="0">
                <a:solidFill>
                  <a:srgbClr val="008400"/>
                </a:solidFill>
                <a:latin typeface="PingFang TC" charset="-120"/>
              </a:rPr>
              <a:t>指標未給初始值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scanf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 = 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, 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*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br>
              <a:rPr lang="mr-IN" altLang="zh-TW" dirty="0">
                <a:solidFill>
                  <a:srgbClr val="000000"/>
                </a:solidFill>
                <a:latin typeface="Menlo" charset="0"/>
              </a:rPr>
            </a:br>
            <a:endParaRPr lang="mr-IN" altLang="zh-TW" dirty="0">
              <a:solidFill>
                <a:srgbClr val="000000"/>
              </a:solidFill>
              <a:latin typeface="Menl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1BCC84-9613-B64F-8E25-E4E4ECC9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224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–g –o pointer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./pointer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shiwulo@ubuntu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./pointer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一堆版權宣告訊息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)b main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在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函數設定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break point*/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1 at 0x4005a5: file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line 6.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)r	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開始執行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Starting program: /home/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/pointer </a:t>
            </a:r>
          </a:p>
          <a:p>
            <a:pPr marL="0" indent="0"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1, main () at pointer.c:6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6		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(“%d”, p);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程式碼停在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函數的第一行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73074" y="6176963"/>
            <a:ext cx="438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請注意，紅色字體為提醒文字，並非</a:t>
            </a:r>
            <a:r>
              <a:rPr kumimoji="1" lang="en-US" altLang="zh-TW" dirty="0">
                <a:solidFill>
                  <a:srgbClr val="FF0000"/>
                </a:solidFill>
              </a:rPr>
              <a:t>Linux</a:t>
            </a:r>
            <a:r>
              <a:rPr kumimoji="1" lang="zh-TW" altLang="en-US" dirty="0">
                <a:solidFill>
                  <a:srgbClr val="FF0000"/>
                </a:solidFill>
              </a:rPr>
              <a:t>所輸出的文字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6F17AA-15C1-6342-8D94-B343F4BE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6523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	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你的執行檔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等著你輸入一個字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Program received signal SIGSEGV, Segmentation fault.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0x00007ffff7a6c742 in _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IO_vfscanf_internal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(s=&lt;optimized out&gt;, format=&lt;optimized out&gt;,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argptr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argptr@entry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=0x7fffffffde08,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errp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errp@entry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=0x0)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at vfscanf.c:1857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1857	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vfscanf.c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 No such file or directory.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告訴你發生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segmentation fault*/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09C3AC-F70B-F945-8F53-9214E397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8361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bt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#0  0x00007ffff7a6c742 in</a:t>
            </a:r>
            <a:r>
              <a:rPr kumimoji="1" lang="is-I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at vfscanf.c:1857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#1  0x00007ffff7a72ed9 in </a:t>
            </a:r>
            <a:r>
              <a:rPr kumimoji="1" lang="is-I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at isoc99_scanf.c:37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#2  0x00000000004005bb in main () at pointer.c:6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bt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可以看到目前的呼叫堆疊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從上述的訊息可以知道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的第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行呼叫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isoc99_scanf.c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isoc99_scanf.c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呼叫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vfscanf.c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，並且在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vfsacnf.c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的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1857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行發生錯誤，由於我們相信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libC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應該不會有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，所以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很有可能發生在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的第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04972" y="6176963"/>
            <a:ext cx="48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請注意</a:t>
            </a:r>
            <a:r>
              <a:rPr kumimoji="1" lang="is-IS" altLang="zh-TW" dirty="0">
                <a:solidFill>
                  <a:srgbClr val="FF0000"/>
                </a:solidFill>
              </a:rPr>
              <a:t>…</a:t>
            </a:r>
            <a:r>
              <a:rPr kumimoji="1" lang="zh-TW" altLang="en-US" dirty="0">
                <a:solidFill>
                  <a:srgbClr val="FF0000"/>
                </a:solidFill>
              </a:rPr>
              <a:t>代表我刪除了一些沒用的訊息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DD4D6B-150A-5B41-9B04-6396552C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260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#1  0x00007ffff7a72ed9 </a:t>
            </a:r>
            <a:r>
              <a:rPr kumimoji="1" lang="is-IS" altLang="zh-TW" dirty="0">
                <a:latin typeface="Consolas" charset="0"/>
                <a:ea typeface="Consolas" charset="0"/>
                <a:cs typeface="Consolas" charset="0"/>
              </a:rPr>
              <a:t>…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at isoc99_scanf.c:37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37	isoc99_scanf.c: No such file or directory.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#2  0x00000000004005bb in main () at pointer.c:6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6		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(“%d", p);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注意，還未執行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前，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在「呼叫堆疊」裡面是位於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vfscanf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，因此必須執行二次的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才會到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print p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/*print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可以印出某個變數的值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$1 =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*) 0x0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到這裡我們可以確定這個程式碼是因為指標未給初始值造成錯誤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42498" y="2084227"/>
            <a:ext cx="1724627" cy="7870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pointer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42497" y="1297148"/>
            <a:ext cx="1724627" cy="7870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Isoc99_scanf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2496" y="508482"/>
            <a:ext cx="1724627" cy="7870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vfscanf</a:t>
            </a:r>
            <a:endParaRPr kumimoji="1" lang="zh-TW" altLang="en-US" dirty="0"/>
          </a:p>
        </p:txBody>
      </p:sp>
      <p:sp>
        <p:nvSpPr>
          <p:cNvPr id="7" name="向左箭號 6"/>
          <p:cNvSpPr/>
          <p:nvPr/>
        </p:nvSpPr>
        <p:spPr>
          <a:xfrm>
            <a:off x="9467124" y="486137"/>
            <a:ext cx="2639996" cy="87768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目前在此函數</a:t>
            </a:r>
          </a:p>
        </p:txBody>
      </p:sp>
      <p:sp>
        <p:nvSpPr>
          <p:cNvPr id="8" name="向左箭號 7"/>
          <p:cNvSpPr/>
          <p:nvPr/>
        </p:nvSpPr>
        <p:spPr>
          <a:xfrm>
            <a:off x="9467124" y="2152490"/>
            <a:ext cx="2639996" cy="87768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二次</a:t>
            </a:r>
            <a:r>
              <a:rPr kumimoji="1" lang="en-US" altLang="zh-TW" dirty="0"/>
              <a:t>up</a:t>
            </a:r>
            <a:r>
              <a:rPr kumimoji="1" lang="zh-TW" altLang="en-US" dirty="0"/>
              <a:t>後到此函數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F9516F06-5D12-A643-AF61-B66D96A4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1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kumimoji="1" lang="zh-TW" altLang="en-US" dirty="0"/>
              <a:t>常用的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功能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 </a:t>
            </a:r>
            <a:r>
              <a:rPr kumimoji="1" lang="zh-TW" altLang="en-US" dirty="0"/>
              <a:t>設定</a:t>
            </a:r>
            <a:r>
              <a:rPr kumimoji="1" lang="en-US" altLang="zh-TW" dirty="0"/>
              <a:t>breakpoint</a:t>
            </a:r>
          </a:p>
          <a:p>
            <a:pPr lvl="1"/>
            <a:r>
              <a:rPr kumimoji="1" lang="en-US" altLang="zh-TW" dirty="0" err="1"/>
              <a:t>bt</a:t>
            </a:r>
            <a:r>
              <a:rPr kumimoji="1" lang="en-US" altLang="zh-TW" dirty="0"/>
              <a:t> </a:t>
            </a:r>
            <a:r>
              <a:rPr kumimoji="1" lang="zh-TW" altLang="en-US" dirty="0"/>
              <a:t>看目前的呼叫堆疊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l </a:t>
            </a:r>
            <a:r>
              <a:rPr kumimoji="1" lang="zh-TW" altLang="en-US" dirty="0"/>
              <a:t>看目前的程式碼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 </a:t>
            </a:r>
            <a:r>
              <a:rPr kumimoji="1" lang="zh-TW" altLang="en-US" dirty="0"/>
              <a:t>單步執行（遇到函數會跳進去追蹤）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n</a:t>
            </a:r>
            <a:r>
              <a:rPr kumimoji="1" lang="zh-TW" altLang="en-US" dirty="0"/>
              <a:t> 單步執行（遇到函數不會跳進去追蹤）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</a:t>
            </a:r>
            <a:r>
              <a:rPr kumimoji="1" lang="zh-TW" altLang="en-US" dirty="0"/>
              <a:t> 印出某個變數的值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 </a:t>
            </a:r>
            <a:r>
              <a:rPr kumimoji="1" lang="zh-TW" altLang="en-US" dirty="0"/>
              <a:t>開始執行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info</a:t>
            </a:r>
            <a:r>
              <a:rPr kumimoji="1" lang="zh-TW" altLang="en-US" dirty="0"/>
              <a:t> 會印出許多有用的東西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help </a:t>
            </a:r>
            <a:r>
              <a:rPr kumimoji="1" lang="zh-TW" altLang="en-US" dirty="0"/>
              <a:t>印出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的功能與解釋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watch</a:t>
            </a:r>
            <a:r>
              <a:rPr kumimoji="1" lang="zh-TW" altLang="en-US" dirty="0"/>
              <a:t>觀察某一個變數是否被修改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 </a:t>
            </a:r>
            <a:r>
              <a:rPr kumimoji="1" lang="zh-TW" altLang="en-US" dirty="0"/>
              <a:t>繼續執行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598FF1-9C50-3F42-BFB4-F12CED9B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865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 dirty="0" err="1"/>
              <a:t>gdb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tui</a:t>
            </a:r>
            <a:r>
              <a:rPr kumimoji="1" lang="en-US" altLang="zh-TW" dirty="0"/>
              <a:t> ./pointer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4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┌──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────────────────────────────────────────────────────────────────┐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│4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() {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│5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*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;             /*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M-f~L~GM-fM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-(~YM-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~\M-*M-gM-5M-&amp;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M-e~H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~]M-│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│6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;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│7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("%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);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│8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%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*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);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│9       }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│10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│11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│12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│13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│14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│15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│16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└───────────────────────────────────────────────────────────────────────────┘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exec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No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process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                                                L??   PC: ??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reporting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instructions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www.gnu.org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software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bugs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/&gt;.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Find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the GDB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manual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documentation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resources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online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www.gnu.org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software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documentation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/&gt;.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help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help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apropos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 to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commands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related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to 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Reading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symbols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./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86A0FA-15C4-2B4E-B109-6B9064CD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9420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Code::Blocks</a:t>
            </a:r>
            <a:r>
              <a:rPr kumimoji="1" lang="zh-TW" altLang="en-US" dirty="0"/>
              <a:t>（自己試試看，感覺不穩定）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829" y="1825625"/>
            <a:ext cx="5814341" cy="435133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A3C805-49C5-4945-87E3-E028EA67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337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16269"/>
            <a:ext cx="5181600" cy="1770050"/>
          </a:xfrm>
          <a:prstGeom prst="rect">
            <a:avLst/>
          </a:prstGeom>
        </p:spPr>
      </p:pic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vi</a:t>
            </a:r>
            <a:r>
              <a:rPr kumimoji="1" lang="zh-TW" altLang="en-US" dirty="0"/>
              <a:t>和</a:t>
            </a:r>
            <a:r>
              <a:rPr kumimoji="1" lang="en-US" altLang="zh-TW" dirty="0"/>
              <a:t>vim</a:t>
            </a:r>
            <a:r>
              <a:rPr kumimoji="1" lang="zh-TW" altLang="en-US" dirty="0"/>
              <a:t>的最大不同在於</a:t>
            </a:r>
            <a:r>
              <a:rPr kumimoji="1" lang="en-US" altLang="zh-TW" dirty="0"/>
              <a:t>vim</a:t>
            </a:r>
            <a:r>
              <a:rPr kumimoji="1" lang="zh-TW" altLang="en-US" dirty="0"/>
              <a:t>支援「多顏色」的編輯環境，因此我們選用</a:t>
            </a:r>
            <a:r>
              <a:rPr kumimoji="1" lang="en-US" altLang="zh-TW" dirty="0"/>
              <a:t>vim</a:t>
            </a:r>
          </a:p>
          <a:p>
            <a:r>
              <a:rPr kumimoji="1" lang="en-US" altLang="zh-TW" dirty="0"/>
              <a:t>vi</a:t>
            </a:r>
            <a:r>
              <a:rPr kumimoji="1" lang="zh-TW" altLang="en-US" dirty="0"/>
              <a:t>幾乎是所有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都提供的編輯器，請同學自學</a:t>
            </a:r>
            <a:endParaRPr kumimoji="1" lang="en-US" altLang="zh-TW" dirty="0"/>
          </a:p>
          <a:p>
            <a:r>
              <a:rPr kumimoji="1" lang="zh-TW" altLang="en-US" dirty="0"/>
              <a:t>第一次執行</a:t>
            </a:r>
            <a:r>
              <a:rPr kumimoji="1" lang="en-US" altLang="zh-TW" dirty="0"/>
              <a:t>vim</a:t>
            </a:r>
            <a:r>
              <a:rPr kumimoji="1" lang="zh-TW" altLang="en-US" dirty="0"/>
              <a:t>系統會說沒有這個軟體，請依照螢幕只是輸入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apt-get install vim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4E6E1A-62FA-7A41-980B-9346B98A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7939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 Studio Code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>
                <a:hlinkClick r:id="rId2"/>
              </a:rPr>
              <a:t>https://code.visualstudio.com/download</a:t>
            </a:r>
            <a:endParaRPr kumimoji="1" lang="en-US" altLang="zh-TW" dirty="0"/>
          </a:p>
          <a:p>
            <a:r>
              <a:rPr kumimoji="1" lang="en-US" altLang="zh-TW" dirty="0">
                <a:hlinkClick r:id="rId3"/>
              </a:rPr>
              <a:t>https://marketplace.visualstudio.com/items?itemName=ms-vscode.cpptools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42" y="3623447"/>
            <a:ext cx="7618515" cy="255351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061361" y="5427023"/>
            <a:ext cx="5628904" cy="7499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0F36092-E2F1-C746-BDC6-4365712C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5787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File-&gt;Open Folder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67" y="1825625"/>
            <a:ext cx="7044666" cy="4351338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28E117-1147-A043-8195-B02A377A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9997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</a:t>
            </a:r>
            <a:r>
              <a:rPr kumimoji="1" lang="zh-TW" altLang="en-US" dirty="0"/>
              <a:t>（在此步驟之前，記得先編譯）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22" y="1825625"/>
            <a:ext cx="7099155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760A93-4A81-ED40-A66C-4DAA5F872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1669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E6D168-950B-024C-AE09-A88ED43F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5412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設定（文字檔案，設定完記得儲存）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65" y="1825625"/>
            <a:ext cx="7038270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5B53CB-1425-9947-8B91-BD0E3901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7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設定中斷點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94" y="1825625"/>
            <a:ext cx="7114211" cy="4351338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5E9DD4-623A-9E4E-A541-B06DD700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6480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開始執行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0" y="1825625"/>
            <a:ext cx="7089680" cy="4351338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549633-94AB-1342-8D3F-F6C56C7C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4660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也是一個不錯的編輯器</a:t>
            </a:r>
            <a:br>
              <a:rPr kumimoji="1" lang="en-US" altLang="zh-TW" dirty="0"/>
            </a:br>
            <a:r>
              <a:rPr kumimoji="1" lang="zh-TW" altLang="en-US" dirty="0"/>
              <a:t>（有自動填入功能）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65" y="1825625"/>
            <a:ext cx="7038270" cy="4351338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B5D414-B226-994B-8E88-F522EFD6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7341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 Studio Code</a:t>
            </a:r>
            <a:r>
              <a:rPr kumimoji="1" lang="zh-TW" altLang="en-US" dirty="0"/>
              <a:t>未提供的功能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14" y="1825625"/>
            <a:ext cx="5872971" cy="4351338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4630CC-79B8-DE43-8A89-D2B95EC9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079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必須熟悉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及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，因為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上的工具並無法完全替代掉這二者</a:t>
            </a:r>
            <a:endParaRPr kumimoji="1" lang="en-US" altLang="zh-TW" dirty="0"/>
          </a:p>
          <a:p>
            <a:r>
              <a:rPr kumimoji="1" lang="zh-TW" altLang="en-US" dirty="0"/>
              <a:t>一定要熟悉</a:t>
            </a:r>
            <a:r>
              <a:rPr kumimoji="1" lang="en-US" altLang="zh-TW" dirty="0"/>
              <a:t>vi</a:t>
            </a:r>
            <a:r>
              <a:rPr kumimoji="1" lang="zh-TW" altLang="en-US" dirty="0"/>
              <a:t>及</a:t>
            </a:r>
            <a:r>
              <a:rPr kumimoji="1" lang="en-US" altLang="zh-TW" dirty="0"/>
              <a:t>vim</a:t>
            </a:r>
          </a:p>
          <a:p>
            <a:pPr lvl="1"/>
            <a:r>
              <a:rPr kumimoji="1" lang="en-US" altLang="zh-TW" dirty="0"/>
              <a:t>UNIX</a:t>
            </a:r>
            <a:r>
              <a:rPr kumimoji="1" lang="zh-TW" altLang="en-US" dirty="0"/>
              <a:t>上一定會有</a:t>
            </a:r>
            <a:r>
              <a:rPr kumimoji="1" lang="en-US" altLang="zh-TW" dirty="0"/>
              <a:t>vi</a:t>
            </a:r>
          </a:p>
          <a:p>
            <a:pPr lvl="1"/>
            <a:r>
              <a:rPr kumimoji="1" lang="en-US" altLang="zh-TW" dirty="0"/>
              <a:t>UNIX</a:t>
            </a:r>
            <a:r>
              <a:rPr kumimoji="1" lang="zh-TW" altLang="en-US" dirty="0"/>
              <a:t>與</a:t>
            </a:r>
            <a:r>
              <a:rPr kumimoji="1" lang="en-US" altLang="zh-TW" dirty="0"/>
              <a:t>Windows</a:t>
            </a:r>
            <a:r>
              <a:rPr kumimoji="1" lang="zh-TW" altLang="en-US" dirty="0"/>
              <a:t>不同，所有的設定檔都是「純文字」檔案，當系統崩潰時你可以使用「</a:t>
            </a:r>
            <a:r>
              <a:rPr kumimoji="1" lang="en-US" altLang="zh-TW" dirty="0"/>
              <a:t>single user mode</a:t>
            </a:r>
            <a:r>
              <a:rPr kumimoji="1" lang="zh-TW" altLang="en-US" dirty="0"/>
              <a:t>」啟動，然後編輯設定檔案進行修復</a:t>
            </a:r>
            <a:endParaRPr kumimoji="1" lang="en-US" altLang="zh-TW" dirty="0"/>
          </a:p>
          <a:p>
            <a:r>
              <a:rPr kumimoji="1" lang="zh-TW" altLang="en-US" dirty="0"/>
              <a:t>可以選擇一個你最喜歡的</a:t>
            </a:r>
            <a:r>
              <a:rPr kumimoji="1" lang="en-US" altLang="zh-TW" dirty="0"/>
              <a:t>GUI</a:t>
            </a:r>
            <a:r>
              <a:rPr kumimoji="1" lang="zh-TW" altLang="en-US" dirty="0"/>
              <a:t>的環境，當平常寫程式用的工具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12DB55-816B-E34E-A4EE-7F9C165F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使用圖形化介面安裝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95320"/>
            <a:ext cx="5181600" cy="321194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Ubuntu</a:t>
            </a:r>
            <a:r>
              <a:rPr kumimoji="1" lang="zh-TW" altLang="en-US" dirty="0"/>
              <a:t>內建</a:t>
            </a:r>
            <a:r>
              <a:rPr kumimoji="1" lang="en-US" altLang="zh-TW" dirty="0"/>
              <a:t>Ubuntu software center</a:t>
            </a:r>
            <a:r>
              <a:rPr kumimoji="1" lang="zh-TW" altLang="en-US" dirty="0"/>
              <a:t>，可以使用圖形化介面安裝程式</a:t>
            </a:r>
            <a:endParaRPr kumimoji="1" lang="en-US" altLang="zh-TW" dirty="0"/>
          </a:p>
          <a:p>
            <a:r>
              <a:rPr kumimoji="1" lang="zh-TW" altLang="en-US" dirty="0"/>
              <a:t>標準的</a:t>
            </a:r>
            <a:r>
              <a:rPr kumimoji="1" lang="en-US" altLang="zh-TW" dirty="0"/>
              <a:t>vim</a:t>
            </a:r>
            <a:r>
              <a:rPr kumimoji="1" lang="zh-TW" altLang="en-US" dirty="0"/>
              <a:t>是純文字介面，</a:t>
            </a:r>
            <a:r>
              <a:rPr kumimoji="1" lang="en-US" altLang="zh-TW" dirty="0"/>
              <a:t> Ubuntu software center</a:t>
            </a:r>
            <a:r>
              <a:rPr kumimoji="1" lang="zh-TW" altLang="en-US" dirty="0"/>
              <a:t>允許我們安裝圖形化介面的</a:t>
            </a:r>
            <a:r>
              <a:rPr kumimoji="1" lang="en-US" altLang="zh-TW" dirty="0"/>
              <a:t>vim</a:t>
            </a:r>
          </a:p>
          <a:p>
            <a:r>
              <a:rPr kumimoji="1" lang="zh-TW" altLang="en-US" dirty="0"/>
              <a:t>你們喜歡圖形化介面或純文字介面呢？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E47ACD-135A-AE4F-B87B-E698B7C9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3152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make</a:t>
            </a:r>
            <a:r>
              <a:rPr kumimoji="1" lang="zh-TW" altLang="en-US" dirty="0"/>
              <a:t>：簡化常用的編譯指令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E289F1-8ADE-1547-B958-29C21D72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886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語法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target: source1.o source2.o</a:t>
            </a: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…	</a:t>
            </a:r>
            <a:r>
              <a:rPr kumimoji="1" lang="is-I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如果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source1.o, source2.o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其中有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	gcc source1.o source2.o –o target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一個比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target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還要新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			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就會執行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is-IS" altLang="zh-TW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clean:					</a:t>
            </a:r>
            <a:r>
              <a:rPr kumimoji="1" lang="is-I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無預設條件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is-IS" altLang="zh-TW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	rm *.o</a:t>
            </a: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E1356C-A4E5-C241-9BC9-9D7B0EB9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909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pointer: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只有當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的時間比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還新時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pointer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才會執行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指令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hello: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table: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table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clean:		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只要執行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clean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就一定會執行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remove*/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pointer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table</a:t>
            </a: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4C5D0A-CFBE-774D-B4DE-F99174B6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123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更複雜一點點的例子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all: pointer hello table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打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make all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時，只要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xxx.c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有任何變動，其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touch all	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對應的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會重新編譯該檔案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pointer: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pointer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hello: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table: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table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clean: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pointer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table</a:t>
            </a: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DDED08-60A0-7849-95DF-B8C534AE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614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GNU C</a:t>
            </a:r>
            <a:r>
              <a:rPr kumimoji="1" lang="zh-TW" altLang="en-US" dirty="0"/>
              <a:t>內建的效能衡量工具</a:t>
            </a:r>
            <a:br>
              <a:rPr kumimoji="1" lang="en-US" altLang="zh-TW" dirty="0"/>
            </a:br>
            <a:r>
              <a:rPr kumimoji="1" lang="en-US" altLang="zh-TW" dirty="0" err="1"/>
              <a:t>gprofile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C07FD4-2908-A849-8994-165891A3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833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範例程式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TW" altLang="en-US" dirty="0"/>
              <a:t>如右圖，一個表格（</a:t>
            </a:r>
            <a:r>
              <a:rPr kumimoji="1" lang="en-US" altLang="zh-TW" dirty="0"/>
              <a:t>table</a:t>
            </a:r>
            <a:r>
              <a:rPr kumimoji="1" lang="zh-TW" altLang="en-US" dirty="0"/>
              <a:t>），分別計算欄（</a:t>
            </a:r>
            <a:r>
              <a:rPr kumimoji="1" lang="en-US" altLang="zh-TW" dirty="0"/>
              <a:t>col</a:t>
            </a:r>
            <a:r>
              <a:rPr kumimoji="1" lang="zh-TW" altLang="en-US" dirty="0"/>
              <a:t>）的總和及列（</a:t>
            </a:r>
            <a:r>
              <a:rPr kumimoji="1" lang="en-US" altLang="zh-TW" dirty="0"/>
              <a:t>row</a:t>
            </a:r>
            <a:r>
              <a:rPr kumimoji="1" lang="zh-TW" altLang="en-US" dirty="0"/>
              <a:t>）的總和</a:t>
            </a:r>
            <a:endParaRPr kumimoji="1" lang="en-US" altLang="zh-TW" dirty="0"/>
          </a:p>
          <a:p>
            <a:r>
              <a:rPr kumimoji="1" lang="zh-TW" altLang="en-US" dirty="0"/>
              <a:t>程式碼的程式碼如下頁所示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185987"/>
              </p:ext>
            </p:extLst>
          </p:nvPr>
        </p:nvGraphicFramePr>
        <p:xfrm>
          <a:off x="5959995" y="706056"/>
          <a:ext cx="5393805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5881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6224"/>
              </p:ext>
            </p:extLst>
          </p:nvPr>
        </p:nvGraphicFramePr>
        <p:xfrm>
          <a:off x="5959995" y="6294948"/>
          <a:ext cx="539380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9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789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95790"/>
              </p:ext>
            </p:extLst>
          </p:nvPr>
        </p:nvGraphicFramePr>
        <p:xfrm>
          <a:off x="11498642" y="706056"/>
          <a:ext cx="468132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110660-6E00-6A4B-9C3D-318B70AD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560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程式碼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numCol="2"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#define size 10000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long table[size][size];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long col[size];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long row[size];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initTable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j;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 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for (j=0; j&lt;size; j++)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        table[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][j]=random();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sumCol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j;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(j=0; j&lt;size; j++)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        col[j] = table[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][j];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sumRow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j;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for (j=0; j&lt;size; j++)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        row[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 = table[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][j];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printResult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     RAW\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tCol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\n");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("%8ld\t%8ld\n", row[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], col[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main()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("hello\n");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initTable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sumRow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sumCol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printResult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return 0;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16820" y="2615878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將</a:t>
            </a:r>
            <a:r>
              <a:rPr kumimoji="1" lang="en-US" altLang="zh-TW" dirty="0"/>
              <a:t>table</a:t>
            </a:r>
            <a:r>
              <a:rPr kumimoji="1" lang="zh-TW" altLang="en-US" dirty="0"/>
              <a:t>初始化</a:t>
            </a:r>
          </a:p>
        </p:txBody>
      </p:sp>
      <p:sp>
        <p:nvSpPr>
          <p:cNvPr id="7" name="矩形 6"/>
          <p:cNvSpPr/>
          <p:nvPr/>
        </p:nvSpPr>
        <p:spPr>
          <a:xfrm>
            <a:off x="2916820" y="4001294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以</a:t>
            </a:r>
            <a:r>
              <a:rPr kumimoji="1" lang="en-US" altLang="zh-TW" dirty="0"/>
              <a:t>row major</a:t>
            </a:r>
            <a:r>
              <a:rPr kumimoji="1" lang="zh-TW" altLang="en-US" dirty="0"/>
              <a:t>方式計算</a:t>
            </a:r>
          </a:p>
        </p:txBody>
      </p:sp>
      <p:sp>
        <p:nvSpPr>
          <p:cNvPr id="8" name="矩形 7"/>
          <p:cNvSpPr/>
          <p:nvPr/>
        </p:nvSpPr>
        <p:spPr>
          <a:xfrm>
            <a:off x="2916820" y="5625447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以</a:t>
            </a:r>
            <a:r>
              <a:rPr kumimoji="1" lang="en-US" altLang="zh-TW" dirty="0"/>
              <a:t>col major</a:t>
            </a:r>
            <a:r>
              <a:rPr kumimoji="1" lang="zh-TW" altLang="en-US" dirty="0"/>
              <a:t>方式計算</a:t>
            </a:r>
          </a:p>
        </p:txBody>
      </p:sp>
      <p:sp>
        <p:nvSpPr>
          <p:cNvPr id="9" name="矩形 8"/>
          <p:cNvSpPr/>
          <p:nvPr/>
        </p:nvSpPr>
        <p:spPr>
          <a:xfrm>
            <a:off x="9018608" y="2615878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/>
              <a:t>列印結果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018608" y="4279086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主函數，呼叫各個子函數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FFAC125E-8442-7640-8FB8-4F4863B5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2278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編譯的命令，及</a:t>
            </a:r>
            <a:r>
              <a:rPr kumimoji="1" lang="en-US" altLang="zh-TW" dirty="0" err="1"/>
              <a:t>gprof</a:t>
            </a:r>
            <a:r>
              <a:rPr kumimoji="1" lang="zh-TW" altLang="en-US" dirty="0"/>
              <a:t>命令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pg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-o table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編譯，注意，要加入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pg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./table		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執行，會自動產生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gmon.out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gprof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-b table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gmon.out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產生報表，如下頁所示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AF7824-CE58-4E41-B335-AEBD0F12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0801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gprof</a:t>
            </a:r>
            <a:r>
              <a:rPr kumimoji="1" lang="zh-TW" altLang="en-US" dirty="0"/>
              <a:t>產生的報表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4561" y="1825625"/>
            <a:ext cx="3928878" cy="4351338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主要產生</a:t>
            </a:r>
            <a:endParaRPr kumimoji="1" lang="en-US" altLang="zh-TW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TW" altLang="en-US" dirty="0"/>
              <a:t>各個函數的執行時間</a:t>
            </a:r>
            <a:endParaRPr kumimoji="1" lang="en-US" altLang="zh-TW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dirty="0"/>
              <a:t>call graph</a:t>
            </a:r>
            <a:r>
              <a:rPr kumimoji="1" lang="zh-TW" altLang="en-US" dirty="0"/>
              <a:t>（呼叫圖）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9DEC87-F75F-BD4B-8EF0-134DE682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2203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執行時間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10510"/>
            <a:ext cx="5181600" cy="1581567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err="1"/>
              <a:t>sumCol</a:t>
            </a:r>
            <a:r>
              <a:rPr kumimoji="1" lang="zh-TW" altLang="en-US" dirty="0"/>
              <a:t>的執行時間是</a:t>
            </a:r>
            <a:r>
              <a:rPr kumimoji="1" lang="en-US" altLang="zh-TW" dirty="0"/>
              <a:t>42.71%</a:t>
            </a:r>
          </a:p>
          <a:p>
            <a:r>
              <a:rPr kumimoji="1" lang="en-US" altLang="zh-TW" dirty="0" err="1"/>
              <a:t>sumRow</a:t>
            </a:r>
            <a:r>
              <a:rPr kumimoji="1" lang="zh-TW" altLang="en-US" dirty="0"/>
              <a:t>的執行時間是</a:t>
            </a:r>
            <a:r>
              <a:rPr kumimoji="1" lang="en-US" altLang="zh-TW" dirty="0"/>
              <a:t>28.48%</a:t>
            </a:r>
          </a:p>
          <a:p>
            <a:r>
              <a:rPr kumimoji="1" lang="zh-TW" altLang="en-US" dirty="0"/>
              <a:t>雖然前述二者做的加法次數一樣。由這裡可以看出</a:t>
            </a:r>
            <a:r>
              <a:rPr kumimoji="1" lang="en-US" altLang="zh-TW" dirty="0"/>
              <a:t>row major</a:t>
            </a:r>
            <a:r>
              <a:rPr kumimoji="1" lang="zh-TW" altLang="en-US" dirty="0"/>
              <a:t>會比較快！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較快的原因可以用</a:t>
            </a:r>
            <a:r>
              <a:rPr kumimoji="1" lang="en-US" altLang="zh-TW" dirty="0" err="1"/>
              <a:t>perf</a:t>
            </a:r>
            <a:r>
              <a:rPr kumimoji="1" lang="zh-TW" altLang="en-US" dirty="0"/>
              <a:t>觀察</a:t>
            </a:r>
            <a:endParaRPr kumimoji="1" lang="en-US" altLang="zh-TW" dirty="0"/>
          </a:p>
          <a:p>
            <a:r>
              <a:rPr kumimoji="1" lang="en-US" altLang="zh-TW" dirty="0" err="1"/>
              <a:t>initTable</a:t>
            </a:r>
            <a:r>
              <a:rPr kumimoji="1" lang="zh-TW" altLang="en-US" dirty="0"/>
              <a:t>花了</a:t>
            </a:r>
            <a:r>
              <a:rPr kumimoji="1" lang="en-US" altLang="zh-TW" dirty="0"/>
              <a:t>29.66%</a:t>
            </a:r>
            <a:r>
              <a:rPr kumimoji="1" lang="zh-TW" altLang="en-US" dirty="0"/>
              <a:t>的時間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4CBC04-87C3-914C-B195-FFDEC9E42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696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先使用容易上手的「圖形化」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1011"/>
            <a:ext cx="5181600" cy="2820565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輸入「</a:t>
            </a:r>
            <a:r>
              <a:rPr kumimoji="1" lang="en-US" altLang="zh-TW" dirty="0"/>
              <a:t>a</a:t>
            </a:r>
            <a:r>
              <a:rPr kumimoji="1" lang="zh-TW" altLang="en-US" dirty="0"/>
              <a:t>」這個字母代表我們要開始編譯</a:t>
            </a:r>
            <a:endParaRPr kumimoji="1" lang="en-US" altLang="zh-TW" dirty="0"/>
          </a:p>
          <a:p>
            <a:r>
              <a:rPr kumimoji="1" lang="zh-TW" altLang="en-US" dirty="0"/>
              <a:t>輸入程式碼</a:t>
            </a:r>
            <a:endParaRPr kumimoji="1" lang="en-US" altLang="zh-TW" dirty="0"/>
          </a:p>
          <a:p>
            <a:r>
              <a:rPr kumimoji="1" lang="zh-TW" altLang="en-US" dirty="0"/>
              <a:t>將檔案存成</a:t>
            </a:r>
            <a:r>
              <a:rPr kumimoji="1" lang="en-US" altLang="zh-TW" dirty="0"/>
              <a:t>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hello.c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儲存的方式是按下「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」然後打</a:t>
            </a:r>
            <a:r>
              <a:rPr kumimoji="1" lang="en-US" altLang="zh-TW" dirty="0"/>
              <a:t>w </a:t>
            </a:r>
            <a:r>
              <a:rPr kumimoji="1" lang="en-US" altLang="zh-TW" dirty="0" err="1"/>
              <a:t>hello.c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這時候你可以看到你的程式碼的關鍵字變色了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7B3883-6CD8-C144-86A0-43521F91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9646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呼叫圖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22389"/>
            <a:ext cx="5181600" cy="3157810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由左圖可以看到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分別呼叫了四個函數。</a:t>
            </a:r>
            <a:endParaRPr kumimoji="1" lang="en-US" altLang="zh-TW" dirty="0"/>
          </a:p>
          <a:p>
            <a:r>
              <a:rPr kumimoji="1" lang="zh-TW" altLang="en-US" dirty="0"/>
              <a:t>也可以觀察到呼叫這四個函數佔了總體多少時間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336AE5-30BA-604F-AF81-D6C06832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5132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7D3F7-9703-874D-8340-829572C3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跑不出結果！？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CC73F1-270F-5340-A44B-B1798D4DA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kumimoji="1" lang="zh-Hant" altLang="en-US" sz="3600" dirty="0"/>
              <a:t>請使用</a:t>
            </a:r>
            <a:r>
              <a:rPr kumimoji="1" lang="en-US" altLang="zh-Hant" sz="3600" dirty="0"/>
              <a:t>Ubuntu 16.04.4</a:t>
            </a:r>
            <a:r>
              <a:rPr kumimoji="1" lang="zh-Hant" altLang="en-US" sz="3600" dirty="0"/>
              <a:t>，其他版本的</a:t>
            </a:r>
            <a:r>
              <a:rPr kumimoji="1" lang="en-US" altLang="zh-Hant" sz="3600" dirty="0"/>
              <a:t>Ubuntu Linux</a:t>
            </a:r>
            <a:r>
              <a:rPr kumimoji="1" lang="zh-Hant" altLang="en-US" sz="3600" dirty="0"/>
              <a:t>的</a:t>
            </a:r>
            <a:r>
              <a:rPr kumimoji="1" lang="en-US" altLang="zh-Hant" sz="3600" dirty="0" err="1"/>
              <a:t>gcc</a:t>
            </a:r>
            <a:r>
              <a:rPr kumimoji="1" lang="zh-Hant" altLang="en-US" sz="3600" dirty="0"/>
              <a:t>似乎有問題</a:t>
            </a:r>
            <a:endParaRPr kumimoji="1" lang="en-US" altLang="zh-Hant" sz="3600" dirty="0"/>
          </a:p>
          <a:p>
            <a:r>
              <a:rPr kumimoji="1" lang="zh-Hant" altLang="en-US" sz="3600" dirty="0"/>
              <a:t>可以使用</a:t>
            </a:r>
            <a:r>
              <a:rPr kumimoji="1" lang="en-US" altLang="zh-Hant" sz="3600" dirty="0"/>
              <a:t>virtual machine</a:t>
            </a:r>
            <a:r>
              <a:rPr kumimoji="1" lang="zh-Hant" altLang="en-US" sz="3600" dirty="0"/>
              <a:t>安裝</a:t>
            </a:r>
            <a:endParaRPr kumimoji="1" lang="en-US" altLang="zh-Hant" sz="3600" dirty="0"/>
          </a:p>
          <a:p>
            <a:pPr lvl="1"/>
            <a:r>
              <a:rPr kumimoji="1" lang="en-US" altLang="zh-TW" sz="3200" dirty="0">
                <a:hlinkClick r:id="rId2"/>
              </a:rPr>
              <a:t>https://</a:t>
            </a:r>
            <a:r>
              <a:rPr kumimoji="1" lang="en-US" altLang="zh-TW" sz="3200" dirty="0" err="1">
                <a:hlinkClick r:id="rId2"/>
              </a:rPr>
              <a:t>my.vmware.com</a:t>
            </a:r>
            <a:r>
              <a:rPr kumimoji="1" lang="en-US" altLang="zh-TW" sz="3200" dirty="0">
                <a:hlinkClick r:id="rId2"/>
              </a:rPr>
              <a:t>/</a:t>
            </a:r>
            <a:r>
              <a:rPr kumimoji="1" lang="en-US" altLang="zh-TW" sz="3200" dirty="0" err="1">
                <a:hlinkClick r:id="rId2"/>
              </a:rPr>
              <a:t>en</a:t>
            </a:r>
            <a:r>
              <a:rPr kumimoji="1" lang="en-US" altLang="zh-TW" sz="3200" dirty="0">
                <a:hlinkClick r:id="rId2"/>
              </a:rPr>
              <a:t>/web/</a:t>
            </a:r>
            <a:r>
              <a:rPr kumimoji="1" lang="en-US" altLang="zh-TW" sz="3200" dirty="0" err="1">
                <a:hlinkClick r:id="rId2"/>
              </a:rPr>
              <a:t>vmware</a:t>
            </a:r>
            <a:r>
              <a:rPr kumimoji="1" lang="en-US" altLang="zh-TW" sz="3200" dirty="0">
                <a:hlinkClick r:id="rId2"/>
              </a:rPr>
              <a:t>/</a:t>
            </a:r>
            <a:r>
              <a:rPr kumimoji="1" lang="en-US" altLang="zh-TW" sz="3200" dirty="0" err="1">
                <a:hlinkClick r:id="rId2"/>
              </a:rPr>
              <a:t>free#desktop_end_user_computing</a:t>
            </a:r>
            <a:r>
              <a:rPr kumimoji="1" lang="en-US" altLang="zh-TW" sz="3200" dirty="0">
                <a:hlinkClick r:id="rId2"/>
              </a:rPr>
              <a:t>/</a:t>
            </a:r>
            <a:r>
              <a:rPr kumimoji="1" lang="en-US" altLang="zh-TW" sz="3200" dirty="0" err="1">
                <a:hlinkClick r:id="rId2"/>
              </a:rPr>
              <a:t>vmware_workstation_player</a:t>
            </a:r>
            <a:r>
              <a:rPr kumimoji="1" lang="en-US" altLang="zh-TW" sz="3200" dirty="0">
                <a:hlinkClick r:id="rId2"/>
              </a:rPr>
              <a:t>/14_0</a:t>
            </a:r>
            <a:endParaRPr kumimoji="1" lang="zh-TW" altLang="en-US" sz="32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28F7C-F7E2-654B-ABEA-C07C6B20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853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814C3-DDA2-F147-A1F8-E6B9FB57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gprof</a:t>
            </a:r>
            <a:r>
              <a:rPr kumimoji="1" lang="zh-Hant" altLang="en-US"/>
              <a:t>怎麼做到的？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A9050A-775F-7B40-8C13-C22C2B2C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This change is made by the compiler when your program is compiled with the -</a:t>
            </a:r>
            <a:r>
              <a:rPr lang="en-US" altLang="zh-TW" dirty="0" err="1"/>
              <a:t>pg</a:t>
            </a:r>
            <a:r>
              <a:rPr lang="en-US" altLang="zh-TW" dirty="0"/>
              <a:t> option, which causes every function to call </a:t>
            </a:r>
            <a:r>
              <a:rPr lang="en-US" altLang="zh-TW" dirty="0" err="1"/>
              <a:t>mcount</a:t>
            </a:r>
            <a:r>
              <a:rPr lang="en-US" altLang="zh-TW" dirty="0"/>
              <a:t> as one of its first operations.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examining the stack frame to find both the address of the child, and the return address in the original parent.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Calculating execution time of every functions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There is an overhead associated with the instrumentation code itself.</a:t>
            </a:r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2E869D-A456-4F4B-87F3-D868DC06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8455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可是人家覺得不漂亮，</a:t>
            </a:r>
            <a:br>
              <a:rPr kumimoji="1" lang="en-US" altLang="zh-TW" dirty="0"/>
            </a:br>
            <a:r>
              <a:rPr kumimoji="1" lang="zh-TW" altLang="en-US" dirty="0"/>
              <a:t>人家看不懂啦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C26211-0A10-594D-8B9D-AFA0715E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6566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/ch02$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-g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endParaRPr kumimoji="1"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Hant" altLang="en-US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下面這一行會執行很久，因為他對每一行組語進行重新編譯（</a:t>
            </a:r>
            <a:r>
              <a:rPr kumimoji="1" lang="en-US" altLang="zh-Hant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kumimoji="1" lang="zh-Hant" altLang="en-US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）</a:t>
            </a:r>
            <a:r>
              <a:rPr kumimoji="1" lang="en-US" altLang="zh-Hant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en-US" altLang="zh-TW" sz="24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/ch02$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valgrind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--tool=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callgrind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./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/ch02$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kcachegrind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callgrind.out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.#####</a:t>
            </a:r>
            <a:endParaRPr kumimoji="1" lang="zh-TW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89E3E-27B0-AE48-94B3-4A6910B3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8919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產生的結果</a:t>
            </a:r>
            <a:br>
              <a:rPr kumimoji="1" lang="en-US" altLang="zh-TW" dirty="0"/>
            </a:br>
            <a:r>
              <a:rPr kumimoji="1" lang="zh-TW" altLang="en-US" sz="4000" dirty="0"/>
              <a:t>（請注意每個</a:t>
            </a:r>
            <a:r>
              <a:rPr kumimoji="1" lang="en-US" altLang="zh-TW" sz="4000" dirty="0"/>
              <a:t>function</a:t>
            </a:r>
            <a:r>
              <a:rPr kumimoji="1" lang="zh-TW" altLang="en-US" sz="4000" dirty="0"/>
              <a:t>消耗的時間並不是很精準）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93" y="1825625"/>
            <a:ext cx="4623013" cy="4351338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5FE583-2719-744B-B1C6-69A464A0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230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initTable</a:t>
            </a:r>
            <a:r>
              <a:rPr kumimoji="1" lang="zh-TW" altLang="en-US" dirty="0"/>
              <a:t>居然佔了最多時間</a:t>
            </a:r>
            <a:br>
              <a:rPr kumimoji="1" lang="en-US" altLang="zh-TW" dirty="0"/>
            </a:br>
            <a:r>
              <a:rPr kumimoji="1" lang="zh-TW" altLang="en-US" dirty="0"/>
              <a:t>（</a:t>
            </a:r>
            <a:r>
              <a:rPr kumimoji="1" lang="en-US" altLang="zh-TW" dirty="0" err="1"/>
              <a:t>gprof</a:t>
            </a:r>
            <a:r>
              <a:rPr kumimoji="1" lang="zh-TW" altLang="en-US" dirty="0"/>
              <a:t>的結果是</a:t>
            </a:r>
            <a:r>
              <a:rPr kumimoji="1" lang="en-US" altLang="zh-TW" dirty="0" err="1"/>
              <a:t>sumCol</a:t>
            </a:r>
            <a:r>
              <a:rPr kumimoji="1" lang="zh-TW" altLang="en-US" dirty="0"/>
              <a:t>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950244"/>
            <a:ext cx="6273800" cy="410210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B34408-FE59-0A4C-8E4F-3E8C86F1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97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AC71F-76AC-6943-9365-BA451052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r>
              <a:rPr kumimoji="1" lang="zh-Hant" altLang="en-US" dirty="0"/>
              <a:t>的運作原理</a:t>
            </a:r>
            <a:br>
              <a:rPr kumimoji="1" lang="en-US" altLang="zh-Hant" dirty="0"/>
            </a:br>
            <a:r>
              <a:rPr kumimoji="1" lang="zh-Hant" altLang="en-US" dirty="0"/>
              <a:t>（</a:t>
            </a:r>
            <a:r>
              <a:rPr kumimoji="1" lang="en-US" altLang="zh-Hant" dirty="0" err="1"/>
              <a:t>Valgrind</a:t>
            </a:r>
            <a:r>
              <a:rPr kumimoji="1" lang="en-US" altLang="zh-Hant" dirty="0"/>
              <a:t> Virtual Machine</a:t>
            </a:r>
            <a:r>
              <a:rPr kumimoji="1" lang="zh-Hant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7FD92D-EB3A-8541-A298-C7764FBF4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r>
              <a:rPr kumimoji="1" lang="en-US" altLang="zh-TW" dirty="0"/>
              <a:t> basically runs your application in a "sandbox." While running in this sandbox, it is able to insert </a:t>
            </a:r>
            <a:r>
              <a:rPr kumimoji="1" lang="en-US" altLang="zh-TW" b="1" dirty="0">
                <a:solidFill>
                  <a:srgbClr val="FF0000"/>
                </a:solidFill>
              </a:rPr>
              <a:t>its own instructions </a:t>
            </a:r>
            <a:r>
              <a:rPr kumimoji="1" lang="en-US" altLang="zh-TW" dirty="0"/>
              <a:t>to do advanced debugging and profiling.</a:t>
            </a:r>
          </a:p>
          <a:p>
            <a:r>
              <a:rPr lang="en-US" altLang="zh-TW" dirty="0"/>
              <a:t>Your program is then run on a synthetic CPU provided by the </a:t>
            </a:r>
            <a:r>
              <a:rPr lang="en-US" altLang="zh-TW" dirty="0" err="1"/>
              <a:t>Valgrind</a:t>
            </a:r>
            <a:r>
              <a:rPr lang="en-US" altLang="zh-TW" dirty="0"/>
              <a:t> core. </a:t>
            </a:r>
          </a:p>
          <a:p>
            <a:pPr lvl="1"/>
            <a:r>
              <a:rPr lang="en-US" altLang="zh-TW" dirty="0"/>
              <a:t>As new code is executed for the first time, the core hands the code to the selected tool. </a:t>
            </a:r>
          </a:p>
          <a:p>
            <a:pPr lvl="1"/>
            <a:r>
              <a:rPr lang="en-US" altLang="zh-TW" dirty="0"/>
              <a:t>The tool adds its own instrumentation code to this and hands the result back to the core, which coordinates the continued execution of this instrumented code.</a:t>
            </a:r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BB9250-7DBF-3344-8BF8-09CE1C0D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3712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EFC94C8-A800-3D49-AF5E-DA94E276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高手用的工具 </a:t>
            </a:r>
            <a:r>
              <a:rPr kumimoji="1" lang="en-US" altLang="zh-Hant" dirty="0"/>
              <a:t>perf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F6879C-3949-FC4D-966C-75974ACE4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17E401-9082-5843-80FB-BBFA5ADE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4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E6F6AD9-6A44-B848-8187-4651065D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先修改一下程式碼，讓程式執行久一點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27DDBE0-558C-3141-BD0D-D6CD0066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 panose="020B0609030804020204" pitchFamily="49" charset="0"/>
              </a:rPr>
              <a:t>"hello\n"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initTable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AF00DB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;i &lt;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100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sumRow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sumCol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printResult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AF00DB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D1D6D7-CC90-834F-8C46-A300AE3C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021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一些設定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0470" y="1825625"/>
            <a:ext cx="4257059" cy="435133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選擇下列選項，讓</a:t>
            </a:r>
            <a:r>
              <a:rPr kumimoji="1" lang="en-US" altLang="zh-TW" dirty="0"/>
              <a:t>vim</a:t>
            </a:r>
            <a:r>
              <a:rPr kumimoji="1" lang="zh-TW" altLang="en-US" dirty="0"/>
              <a:t>協助我們程式碼的排版，並列出行號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Toggle Line Numbering</a:t>
            </a:r>
          </a:p>
          <a:p>
            <a:pPr lvl="1"/>
            <a:r>
              <a:rPr kumimoji="1" lang="en-US" altLang="zh-TW" dirty="0"/>
              <a:t>Toggle auto-indent</a:t>
            </a:r>
          </a:p>
          <a:p>
            <a:pPr lvl="1"/>
            <a:r>
              <a:rPr kumimoji="1" lang="en-US" altLang="zh-TW" dirty="0"/>
              <a:t>Toggle C-indenting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19254A-D5BA-9240-BDA5-C0A3A63D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2240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A33E3-CF19-BC49-9EC7-D83CC729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預備觀念，什麼是</a:t>
            </a:r>
            <a:r>
              <a:rPr kumimoji="1" lang="zh-TW" altLang="en-US" dirty="0"/>
              <a:t>瓶頸</a:t>
            </a: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2213F5CB-DBA3-6D48-8D62-95D6E80ED1E8}"/>
              </a:ext>
            </a:extLst>
          </p:cNvPr>
          <p:cNvSpPr/>
          <p:nvPr/>
        </p:nvSpPr>
        <p:spPr>
          <a:xfrm>
            <a:off x="6661457" y="2806262"/>
            <a:ext cx="2421584" cy="148195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0370F7FA-2289-6A47-A131-C10A31DDDA64}"/>
              </a:ext>
            </a:extLst>
          </p:cNvPr>
          <p:cNvSpPr/>
          <p:nvPr/>
        </p:nvSpPr>
        <p:spPr>
          <a:xfrm>
            <a:off x="4478458" y="3121571"/>
            <a:ext cx="2421584" cy="85133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F7B7103D-866F-4748-818E-326BAA4F71DD}"/>
              </a:ext>
            </a:extLst>
          </p:cNvPr>
          <p:cNvSpPr/>
          <p:nvPr/>
        </p:nvSpPr>
        <p:spPr>
          <a:xfrm>
            <a:off x="2295459" y="2806262"/>
            <a:ext cx="2421584" cy="148195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左中括弧 6">
            <a:extLst>
              <a:ext uri="{FF2B5EF4-FFF2-40B4-BE49-F238E27FC236}">
                <a16:creationId xmlns:a16="http://schemas.microsoft.com/office/drawing/2014/main" id="{5929DD1C-174A-4C4F-8EA6-FDCA5CF0AE49}"/>
              </a:ext>
            </a:extLst>
          </p:cNvPr>
          <p:cNvSpPr/>
          <p:nvPr/>
        </p:nvSpPr>
        <p:spPr>
          <a:xfrm rot="5400000">
            <a:off x="5421237" y="-697888"/>
            <a:ext cx="536027" cy="678758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75294F1-E9D8-A446-917E-C726208AEF73}"/>
              </a:ext>
            </a:extLst>
          </p:cNvPr>
          <p:cNvSpPr txBox="1"/>
          <p:nvPr/>
        </p:nvSpPr>
        <p:spPr>
          <a:xfrm>
            <a:off x="2315428" y="1741335"/>
            <a:ext cx="697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t" altLang="en-US" sz="2800" dirty="0"/>
              <a:t>高速公路（使用率</a:t>
            </a:r>
            <a:r>
              <a:rPr kumimoji="1" lang="en-US" altLang="zh-Hant" sz="2800" dirty="0"/>
              <a:t>100%</a:t>
            </a:r>
            <a:r>
              <a:rPr kumimoji="1" lang="zh-Hant" altLang="en-US" sz="2800" dirty="0"/>
              <a:t>，因為都在使用中）</a:t>
            </a:r>
            <a:endParaRPr kumimoji="1" lang="zh-TW" altLang="en-US" sz="28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DBEC571-C8C6-FD46-BB31-0E7D8B560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352234"/>
              </p:ext>
            </p:extLst>
          </p:nvPr>
        </p:nvGraphicFramePr>
        <p:xfrm>
          <a:off x="955041" y="4445874"/>
          <a:ext cx="8128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9337">
                  <a:extLst>
                    <a:ext uri="{9D8B030D-6E8A-4147-A177-3AD203B41FA5}">
                      <a16:colId xmlns:a16="http://schemas.microsoft.com/office/drawing/2014/main" val="2499272895"/>
                    </a:ext>
                  </a:extLst>
                </a:gridCol>
                <a:gridCol w="2345909">
                  <a:extLst>
                    <a:ext uri="{9D8B030D-6E8A-4147-A177-3AD203B41FA5}">
                      <a16:colId xmlns:a16="http://schemas.microsoft.com/office/drawing/2014/main" val="3584816248"/>
                    </a:ext>
                  </a:extLst>
                </a:gridCol>
                <a:gridCol w="2282847">
                  <a:extLst>
                    <a:ext uri="{9D8B030D-6E8A-4147-A177-3AD203B41FA5}">
                      <a16:colId xmlns:a16="http://schemas.microsoft.com/office/drawing/2014/main" val="2148044675"/>
                    </a:ext>
                  </a:extLst>
                </a:gridCol>
                <a:gridCol w="2139907">
                  <a:extLst>
                    <a:ext uri="{9D8B030D-6E8A-4147-A177-3AD203B41FA5}">
                      <a16:colId xmlns:a16="http://schemas.microsoft.com/office/drawing/2014/main" val="101786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t" altLang="en-US" dirty="0"/>
                        <a:t>第一段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dirty="0"/>
                        <a:t>第二段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t" altLang="en-US" dirty="0"/>
                        <a:t>第三段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3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Hant" altLang="en-US" dirty="0"/>
                        <a:t>車流量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500</a:t>
                      </a:r>
                      <a:r>
                        <a:rPr lang="zh-Hant" altLang="en-US" dirty="0"/>
                        <a:t>台</a:t>
                      </a:r>
                      <a:r>
                        <a:rPr lang="en-US" altLang="zh-Hant" dirty="0"/>
                        <a:t>/</a:t>
                      </a:r>
                      <a:r>
                        <a:rPr lang="zh-Hant" altLang="en-US" dirty="0"/>
                        <a:t>分鐘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500</a:t>
                      </a:r>
                      <a:r>
                        <a:rPr lang="zh-Hant" altLang="en-US" dirty="0"/>
                        <a:t>台</a:t>
                      </a:r>
                      <a:r>
                        <a:rPr lang="en-US" altLang="zh-Hant" dirty="0"/>
                        <a:t>/</a:t>
                      </a:r>
                      <a:r>
                        <a:rPr lang="zh-Hant" altLang="en-US" dirty="0"/>
                        <a:t>分鐘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500</a:t>
                      </a:r>
                      <a:r>
                        <a:rPr lang="zh-Hant" altLang="en-US" dirty="0"/>
                        <a:t>台</a:t>
                      </a:r>
                      <a:r>
                        <a:rPr lang="en-US" altLang="zh-Hant" dirty="0"/>
                        <a:t>/</a:t>
                      </a:r>
                      <a:r>
                        <a:rPr lang="zh-Hant" altLang="en-US" dirty="0"/>
                        <a:t>分鐘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0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Hant" altLang="en-US" dirty="0"/>
                        <a:t>車速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110KM/</a:t>
                      </a:r>
                      <a:r>
                        <a:rPr lang="en-US" altLang="zh-TW" dirty="0" err="1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50KM/</a:t>
                      </a:r>
                      <a:r>
                        <a:rPr lang="en-US" altLang="zh-TW" dirty="0" err="1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110KM/</a:t>
                      </a:r>
                      <a:r>
                        <a:rPr lang="en-US" altLang="zh-TW" dirty="0" err="1"/>
                        <a:t>hr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439094"/>
                  </a:ext>
                </a:extLst>
              </a:tr>
            </a:tbl>
          </a:graphicData>
        </a:graphic>
      </p:graphicFrame>
      <p:sp>
        <p:nvSpPr>
          <p:cNvPr id="10" name="向上箭號圖說文字 9">
            <a:extLst>
              <a:ext uri="{FF2B5EF4-FFF2-40B4-BE49-F238E27FC236}">
                <a16:creationId xmlns:a16="http://schemas.microsoft.com/office/drawing/2014/main" id="{3DB65E56-A9E3-AE45-8E3C-31072B04910D}"/>
              </a:ext>
            </a:extLst>
          </p:cNvPr>
          <p:cNvSpPr/>
          <p:nvPr/>
        </p:nvSpPr>
        <p:spPr>
          <a:xfrm>
            <a:off x="4986107" y="5454866"/>
            <a:ext cx="1629104" cy="1355837"/>
          </a:xfrm>
          <a:prstGeom prst="up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1400" dirty="0"/>
              <a:t>用車速看，才會發現</a:t>
            </a:r>
            <a:r>
              <a:rPr kumimoji="1" lang="zh-TW" altLang="en-US" sz="1400" dirty="0"/>
              <a:t>瓶頸</a:t>
            </a:r>
            <a:r>
              <a:rPr kumimoji="1" lang="zh-Hant" altLang="en-US" sz="1400" dirty="0"/>
              <a:t>，並且由此</a:t>
            </a:r>
            <a:r>
              <a:rPr kumimoji="1" lang="zh-TW" altLang="en-US" sz="1400" dirty="0"/>
              <a:t>瓶頸</a:t>
            </a:r>
            <a:r>
              <a:rPr kumimoji="1" lang="zh-Hant" altLang="en-US" sz="1400" dirty="0"/>
              <a:t>決定了車流量</a:t>
            </a:r>
            <a:endParaRPr kumimoji="1" lang="en-US" altLang="zh-TW" sz="14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F54712F0-4275-9F4E-932A-7E33085E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7068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7FFD2-7F32-094E-B079-2431034A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預備觀念，什麼是</a:t>
            </a:r>
            <a:r>
              <a:rPr kumimoji="1" lang="zh-TW" altLang="en-US" dirty="0"/>
              <a:t>瓶頸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2BC32A-A607-4042-9684-B6F38666B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Hant" altLang="en-US" dirty="0"/>
              <a:t>因此，要先決定要觀察的「效能」是什麼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執行完成的時間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執行時期的</a:t>
            </a:r>
            <a:r>
              <a:rPr kumimoji="1" lang="en-US" altLang="zh-Hant" dirty="0"/>
              <a:t>CPU</a:t>
            </a:r>
            <a:r>
              <a:rPr kumimoji="1" lang="zh-Hant" altLang="en-US" dirty="0"/>
              <a:t>「使用率」</a:t>
            </a:r>
            <a:endParaRPr kumimoji="1" lang="en-US" altLang="zh-Hant" dirty="0"/>
          </a:p>
          <a:p>
            <a:r>
              <a:rPr kumimoji="1" lang="zh-Hant" altLang="en-US" dirty="0"/>
              <a:t>「</a:t>
            </a:r>
            <a:r>
              <a:rPr kumimoji="1" lang="en-US" altLang="zh-TW" dirty="0"/>
              <a:t>CPU</a:t>
            </a:r>
            <a:r>
              <a:rPr kumimoji="1" lang="zh-Hant" altLang="en-US" dirty="0"/>
              <a:t>的使用率」是什麼意思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有指令正在執行，使用率就是</a:t>
            </a:r>
            <a:r>
              <a:rPr kumimoji="1" lang="en-US" altLang="zh-Hant" dirty="0"/>
              <a:t>100%</a:t>
            </a:r>
          </a:p>
          <a:p>
            <a:pPr lvl="1"/>
            <a:r>
              <a:rPr kumimoji="1" lang="en-US" altLang="zh-TW" dirty="0"/>
              <a:t>CPU</a:t>
            </a:r>
            <a:r>
              <a:rPr kumimoji="1" lang="zh-Hant" altLang="en-US" dirty="0"/>
              <a:t>內部有很多的執行單元（</a:t>
            </a:r>
            <a:r>
              <a:rPr kumimoji="1" lang="en-US" altLang="zh-Hant" dirty="0"/>
              <a:t>execution unit</a:t>
            </a:r>
            <a:r>
              <a:rPr kumimoji="1" lang="zh-Hant" altLang="en-US" dirty="0"/>
              <a:t>），例如：整數運算、浮點數運算、分支運算、快取記憶體</a:t>
            </a:r>
            <a:endParaRPr kumimoji="1" lang="en-US" altLang="zh-Hant" dirty="0"/>
          </a:p>
          <a:p>
            <a:pPr lvl="1"/>
            <a:r>
              <a:rPr kumimoji="1" lang="zh-Hant" altLang="en-US" dirty="0">
                <a:solidFill>
                  <a:srgbClr val="FF0000"/>
                </a:solidFill>
              </a:rPr>
              <a:t>使用</a:t>
            </a:r>
            <a:r>
              <a:rPr kumimoji="1" lang="en-US" altLang="zh-Hant" dirty="0">
                <a:solidFill>
                  <a:srgbClr val="FF0000"/>
                </a:solidFill>
              </a:rPr>
              <a:t>perf</a:t>
            </a:r>
            <a:r>
              <a:rPr kumimoji="1" lang="zh-Hant" altLang="en-US" dirty="0">
                <a:solidFill>
                  <a:srgbClr val="FF0000"/>
                </a:solidFill>
              </a:rPr>
              <a:t>可以觀看各個執行單元的使用情況，「</a:t>
            </a:r>
            <a:r>
              <a:rPr kumimoji="1" lang="zh-TW" altLang="en-US" dirty="0">
                <a:solidFill>
                  <a:srgbClr val="FF0000"/>
                </a:solidFill>
              </a:rPr>
              <a:t>瓶頸</a:t>
            </a:r>
            <a:r>
              <a:rPr kumimoji="1" lang="zh-Hant" altLang="en-US" dirty="0">
                <a:solidFill>
                  <a:srgbClr val="FF0000"/>
                </a:solidFill>
              </a:rPr>
              <a:t>」會決定效能，換句話說「</a:t>
            </a:r>
            <a:r>
              <a:rPr kumimoji="1" lang="zh-TW" altLang="en-US" dirty="0">
                <a:solidFill>
                  <a:srgbClr val="FF0000"/>
                </a:solidFill>
              </a:rPr>
              <a:t>瓶頸</a:t>
            </a:r>
            <a:r>
              <a:rPr kumimoji="1" lang="zh-Hant" altLang="en-US" dirty="0">
                <a:solidFill>
                  <a:srgbClr val="FF0000"/>
                </a:solidFill>
              </a:rPr>
              <a:t>」的效能會和</a:t>
            </a:r>
            <a:r>
              <a:rPr kumimoji="1" lang="en-US" altLang="zh-Hant" dirty="0">
                <a:solidFill>
                  <a:srgbClr val="FF0000"/>
                </a:solidFill>
              </a:rPr>
              <a:t>CPU</a:t>
            </a:r>
            <a:r>
              <a:rPr kumimoji="1" lang="zh-Hant" altLang="en-US" dirty="0">
                <a:solidFill>
                  <a:srgbClr val="FF0000"/>
                </a:solidFill>
              </a:rPr>
              <a:t>的效能一致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72400D-85FA-8C4E-8B2B-E318FEB4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9405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FA6E5-1959-1C48-960A-F4A10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先用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觀察執行時間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E2763-B83A-A846-A8E5-5012773FC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79780C-5F29-7342-97AA-AFAFD808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0480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352DB1-8C60-4147-A223-692AA67C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0B22B23-2880-B945-B51F-9D2971A4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3600" dirty="0" err="1">
                <a:solidFill>
                  <a:schemeClr val="bg1"/>
                </a:solidFill>
              </a:rPr>
              <a:t>sudo</a:t>
            </a:r>
            <a:r>
              <a:rPr kumimoji="1" lang="en-US" altLang="zh-TW" sz="3600" dirty="0">
                <a:solidFill>
                  <a:schemeClr val="bg1"/>
                </a:solidFill>
              </a:rPr>
              <a:t> perf top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C16E67-8F17-814C-9781-61EFF280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1576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352DB1-8C60-4147-A223-692AA67C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87C72288-FD43-B949-80FA-475EA53E5FF5}"/>
              </a:ext>
            </a:extLst>
          </p:cNvPr>
          <p:cNvSpPr/>
          <p:nvPr/>
        </p:nvSpPr>
        <p:spPr>
          <a:xfrm>
            <a:off x="1246050" y="215369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3200" dirty="0"/>
              <a:t>偵測每個指令花掉多少的</a:t>
            </a:r>
            <a:r>
              <a:rPr kumimoji="1" lang="en-US" altLang="zh-Hant" sz="3200" dirty="0"/>
              <a:t>CPU cycles</a:t>
            </a:r>
            <a:endParaRPr kumimoji="1"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CF7472-BB5B-B34A-852B-45C8F631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1319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352DB1-8C60-4147-A223-692AA67C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87C72288-FD43-B949-80FA-475EA53E5FF5}"/>
              </a:ext>
            </a:extLst>
          </p:cNvPr>
          <p:cNvSpPr/>
          <p:nvPr/>
        </p:nvSpPr>
        <p:spPr>
          <a:xfrm>
            <a:off x="1231301" y="1365743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/>
              <a:t>sumCol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 err="1"/>
              <a:t>sumRow</a:t>
            </a:r>
            <a:r>
              <a:rPr kumimoji="1" lang="zh-Hant" altLang="en-US" sz="3200" dirty="0"/>
              <a:t>各自花掉系統</a:t>
            </a:r>
            <a:r>
              <a:rPr kumimoji="1" lang="en-US" altLang="zh-Hant" sz="3200" dirty="0"/>
              <a:t>77.3%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/>
              <a:t>21.32%</a:t>
            </a:r>
            <a:r>
              <a:rPr kumimoji="1" lang="zh-Hant" altLang="en-US" sz="3200" dirty="0"/>
              <a:t>的時間</a:t>
            </a:r>
            <a:endParaRPr kumimoji="1"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CB64FD-CB17-F74F-80DF-23B48A73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902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16F41D-551F-F84A-AA0F-98DF2CE5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除了</a:t>
            </a:r>
            <a:r>
              <a:rPr kumimoji="1" lang="en-US" altLang="zh-Hant" dirty="0"/>
              <a:t>CPU cycles</a:t>
            </a:r>
            <a:r>
              <a:rPr kumimoji="1" lang="zh-Hant" altLang="en-US" dirty="0"/>
              <a:t>以外，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還支援哪些</a:t>
            </a:r>
            <a:br>
              <a:rPr kumimoji="1" lang="en-US" altLang="zh-Hant" dirty="0"/>
            </a:br>
            <a:r>
              <a:rPr kumimoji="1" lang="zh-Hant" altLang="en-US" dirty="0"/>
              <a:t>使用「</a:t>
            </a:r>
            <a:r>
              <a:rPr kumimoji="1" lang="en-US" altLang="zh-Hant" dirty="0"/>
              <a:t>perf list</a:t>
            </a:r>
            <a:r>
              <a:rPr kumimoji="1" lang="zh-Hant" altLang="en-US" dirty="0"/>
              <a:t>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C3FCEE-6954-0442-8170-6A9C3F03F4B8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  <a:r>
              <a:rPr kumimoji="1" lang="zh-Hant" alt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常用的如下所示</a:t>
            </a:r>
            <a:r>
              <a:rPr kumimoji="1" lang="en-US" altLang="zh-Hant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branch-instructions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/branch-instructions/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branch-misses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/branch-misses/      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bus-cycles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/bus-cycles/            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cache-misses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/cache-misses/        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cache-references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/cache-references/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-cycles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-cycles/                      [Kernel PMU event]</a:t>
            </a:r>
          </a:p>
          <a:p>
            <a:pPr marL="0" indent="0">
              <a:buNone/>
            </a:pPr>
            <a:endParaRPr kumimoji="1"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841EB1-CCD8-B940-8C83-DB6B2A70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2324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FA6E5-1959-1C48-960A-F4A10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用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觀察執行的分支指令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E2763-B83A-A846-A8E5-5012773FC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497434-963B-EA45-929F-969D8CF8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7922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8A461-EF6E-3F4F-A398-5948C2FE0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FD42ACCC-AAFD-0E43-9381-37751042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dirty="0" err="1">
                <a:solidFill>
                  <a:schemeClr val="bg1"/>
                </a:solidFill>
              </a:rPr>
              <a:t>sudo</a:t>
            </a:r>
            <a:r>
              <a:rPr lang="en-US" altLang="zh-TW" dirty="0">
                <a:solidFill>
                  <a:schemeClr val="bg1"/>
                </a:solidFill>
              </a:rPr>
              <a:t> perf top -e branch-instructions</a:t>
            </a:r>
            <a:endParaRPr kumimoji="1"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9" name="向上箭號圖說文字 8">
            <a:extLst>
              <a:ext uri="{FF2B5EF4-FFF2-40B4-BE49-F238E27FC236}">
                <a16:creationId xmlns:a16="http://schemas.microsoft.com/office/drawing/2014/main" id="{62A005EE-6344-9444-913C-BDDAC5B92B3C}"/>
              </a:ext>
            </a:extLst>
          </p:cNvPr>
          <p:cNvSpPr/>
          <p:nvPr/>
        </p:nvSpPr>
        <p:spPr>
          <a:xfrm>
            <a:off x="1246050" y="215369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3200" dirty="0"/>
              <a:t>偵測</a:t>
            </a:r>
            <a:r>
              <a:rPr kumimoji="1" lang="en-US" altLang="zh-Hant" sz="3200" dirty="0"/>
              <a:t>CPU</a:t>
            </a:r>
            <a:r>
              <a:rPr kumimoji="1" lang="zh-Hant" altLang="en-US" sz="3200" dirty="0"/>
              <a:t>使用多少分支指令（例如</a:t>
            </a:r>
            <a:r>
              <a:rPr kumimoji="1" lang="en-US" altLang="zh-Hant" sz="3200" dirty="0"/>
              <a:t>for loop</a:t>
            </a:r>
            <a:r>
              <a:rPr kumimoji="1" lang="zh-Hant" altLang="en-US" sz="3200" dirty="0"/>
              <a:t>，</a:t>
            </a:r>
            <a:r>
              <a:rPr kumimoji="1" lang="en-US" altLang="zh-Hant" sz="3200" dirty="0"/>
              <a:t>if-else</a:t>
            </a:r>
            <a:r>
              <a:rPr kumimoji="1" lang="zh-Hant" altLang="en-US" sz="3200" dirty="0"/>
              <a:t>）</a:t>
            </a:r>
            <a:endParaRPr kumimoji="1" lang="zh-TW" altLang="en-US" sz="32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0F84DD-711B-C24B-B126-59F4AE4D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9166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8A461-EF6E-3F4F-A398-5948C2FE0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BC6D258D-39B3-444F-BE91-D043BDDEC635}"/>
              </a:ext>
            </a:extLst>
          </p:cNvPr>
          <p:cNvSpPr/>
          <p:nvPr/>
        </p:nvSpPr>
        <p:spPr>
          <a:xfrm>
            <a:off x="1231301" y="1365743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/>
              <a:t>sumCol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 err="1"/>
              <a:t>sumRow</a:t>
            </a:r>
            <a:r>
              <a:rPr kumimoji="1" lang="zh-Hant" altLang="en-US" sz="3200" dirty="0"/>
              <a:t>所花掉的分支指令差不多一樣多</a:t>
            </a:r>
            <a:endParaRPr kumimoji="1" lang="zh-TW" altLang="en-US" sz="3200" dirty="0"/>
          </a:p>
        </p:txBody>
      </p:sp>
      <p:sp>
        <p:nvSpPr>
          <p:cNvPr id="11" name="雲形 10">
            <a:extLst>
              <a:ext uri="{FF2B5EF4-FFF2-40B4-BE49-F238E27FC236}">
                <a16:creationId xmlns:a16="http://schemas.microsoft.com/office/drawing/2014/main" id="{37976851-B4D3-B942-81F7-FBC2E115419F}"/>
              </a:ext>
            </a:extLst>
          </p:cNvPr>
          <p:cNvSpPr/>
          <p:nvPr/>
        </p:nvSpPr>
        <p:spPr>
          <a:xfrm>
            <a:off x="4572000" y="3702334"/>
            <a:ext cx="6779343" cy="294967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2800" dirty="0"/>
              <a:t>因為</a:t>
            </a:r>
            <a:r>
              <a:rPr kumimoji="1" lang="en-US" altLang="zh-Hant" sz="2800" dirty="0"/>
              <a:t>branch</a:t>
            </a:r>
            <a:r>
              <a:rPr kumimoji="1" lang="zh-Hant" altLang="en-US" sz="2800" dirty="0"/>
              <a:t>指令的發生頻率與執行時間有並沒有太大的相關性，因此</a:t>
            </a:r>
            <a:r>
              <a:rPr kumimoji="1" lang="en-US" altLang="zh-Hant" sz="2800" dirty="0"/>
              <a:t>branch</a:t>
            </a:r>
            <a:r>
              <a:rPr kumimoji="1" lang="zh-Hant" altLang="en-US" sz="2800" dirty="0"/>
              <a:t>應該不是造成時間不同的原因</a:t>
            </a:r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5B9A10-6CE4-C842-8D5F-4ED951AE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550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vim</a:t>
            </a:r>
            <a:r>
              <a:rPr kumimoji="1" lang="zh-TW" altLang="en-US" dirty="0"/>
              <a:t>的「快捷鍵」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25321E-0D09-3A41-8EF7-CFED9E5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1238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FA6E5-1959-1C48-960A-F4A10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用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觀察</a:t>
            </a:r>
            <a:r>
              <a:rPr kumimoji="1" lang="en-US" altLang="zh-Hant" dirty="0"/>
              <a:t>cache-misses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E2763-B83A-A846-A8E5-5012773FC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7F114F-4DD0-2B41-92C4-D0A6B6F3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90824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77EE05-5361-4845-9E77-42ADA560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EFECF658-9A79-A74B-9E93-085D3D6D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dirty="0" err="1">
                <a:solidFill>
                  <a:schemeClr val="bg1"/>
                </a:solidFill>
              </a:rPr>
              <a:t>sudo</a:t>
            </a:r>
            <a:r>
              <a:rPr lang="en-US" altLang="zh-TW" dirty="0">
                <a:solidFill>
                  <a:schemeClr val="bg1"/>
                </a:solidFill>
              </a:rPr>
              <a:t> perf top -e cache-misses</a:t>
            </a:r>
            <a:endParaRPr kumimoji="1"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2FE408-6D93-EA45-AC5E-4DE0835B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1277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77EE05-5361-4845-9E77-42ADA560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向上箭號圖說文字 6">
            <a:extLst>
              <a:ext uri="{FF2B5EF4-FFF2-40B4-BE49-F238E27FC236}">
                <a16:creationId xmlns:a16="http://schemas.microsoft.com/office/drawing/2014/main" id="{34013AE4-E7ED-EE4B-B028-8ACE799F51F8}"/>
              </a:ext>
            </a:extLst>
          </p:cNvPr>
          <p:cNvSpPr/>
          <p:nvPr/>
        </p:nvSpPr>
        <p:spPr>
          <a:xfrm>
            <a:off x="1246050" y="215369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3200" dirty="0"/>
              <a:t>偵測</a:t>
            </a:r>
            <a:r>
              <a:rPr kumimoji="1" lang="en-US" altLang="zh-Hant" sz="3200" dirty="0"/>
              <a:t>CPU</a:t>
            </a:r>
            <a:r>
              <a:rPr kumimoji="1" lang="zh-Hant" altLang="en-US" sz="3200" dirty="0"/>
              <a:t>遭遇到多少</a:t>
            </a:r>
            <a:r>
              <a:rPr kumimoji="1" lang="en-US" altLang="zh-Hant" sz="3200" dirty="0"/>
              <a:t>cache-miss</a:t>
            </a:r>
            <a:endParaRPr kumimoji="1"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6AF4EE-ACD1-6D4D-8E6D-9C35F55D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0106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77EE05-5361-4845-9E77-42ADA560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向上箭號圖說文字 6">
            <a:extLst>
              <a:ext uri="{FF2B5EF4-FFF2-40B4-BE49-F238E27FC236}">
                <a16:creationId xmlns:a16="http://schemas.microsoft.com/office/drawing/2014/main" id="{CEC74AAA-F228-B84E-AB1B-59E43D4D22E0}"/>
              </a:ext>
            </a:extLst>
          </p:cNvPr>
          <p:cNvSpPr/>
          <p:nvPr/>
        </p:nvSpPr>
        <p:spPr>
          <a:xfrm>
            <a:off x="1231301" y="1365743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/>
              <a:t>sumCol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 err="1"/>
              <a:t>sumRow</a:t>
            </a:r>
            <a:r>
              <a:rPr kumimoji="1" lang="zh-Hant" altLang="en-US" sz="3200" dirty="0"/>
              <a:t>各自花掉系統</a:t>
            </a:r>
            <a:r>
              <a:rPr kumimoji="1" lang="en-US" altLang="zh-Hant" sz="3200" dirty="0"/>
              <a:t>67.3%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/>
              <a:t>30.4%</a:t>
            </a:r>
            <a:r>
              <a:rPr kumimoji="1" lang="zh-Hant" altLang="en-US" sz="3200" dirty="0"/>
              <a:t>的時間</a:t>
            </a:r>
            <a:endParaRPr kumimoji="1" lang="zh-TW" altLang="en-US" sz="3200" dirty="0"/>
          </a:p>
        </p:txBody>
      </p:sp>
      <p:sp>
        <p:nvSpPr>
          <p:cNvPr id="3" name="雲形 2">
            <a:extLst>
              <a:ext uri="{FF2B5EF4-FFF2-40B4-BE49-F238E27FC236}">
                <a16:creationId xmlns:a16="http://schemas.microsoft.com/office/drawing/2014/main" id="{F428AD08-1602-4043-AF10-CD68BF9B1E10}"/>
              </a:ext>
            </a:extLst>
          </p:cNvPr>
          <p:cNvSpPr/>
          <p:nvPr/>
        </p:nvSpPr>
        <p:spPr>
          <a:xfrm>
            <a:off x="4572000" y="3702334"/>
            <a:ext cx="6779343" cy="294967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2800" dirty="0"/>
              <a:t>因為</a:t>
            </a:r>
            <a:r>
              <a:rPr kumimoji="1" lang="en-US" altLang="zh-Hant" sz="2800" dirty="0"/>
              <a:t>cache miss</a:t>
            </a:r>
            <a:r>
              <a:rPr kumimoji="1" lang="zh-Hant" altLang="en-US" sz="2800" dirty="0"/>
              <a:t>的發生頻率與執行時間有高度的正相關，因此我們可以說因為</a:t>
            </a:r>
            <a:r>
              <a:rPr kumimoji="1" lang="en-US" altLang="zh-Hant" sz="2800" dirty="0"/>
              <a:t>cache miss</a:t>
            </a:r>
            <a:r>
              <a:rPr kumimoji="1" lang="zh-Hant" altLang="en-US" sz="2800" dirty="0"/>
              <a:t>造成</a:t>
            </a:r>
            <a:r>
              <a:rPr kumimoji="1" lang="en-US" altLang="zh-Hant" sz="2800" dirty="0" err="1"/>
              <a:t>sumCol</a:t>
            </a:r>
            <a:r>
              <a:rPr kumimoji="1" lang="zh-Hant" altLang="en-US" sz="2800" dirty="0"/>
              <a:t>和</a:t>
            </a:r>
            <a:r>
              <a:rPr kumimoji="1" lang="en-US" altLang="zh-Hant" sz="2800" dirty="0" err="1"/>
              <a:t>sumRow</a:t>
            </a:r>
            <a:r>
              <a:rPr kumimoji="1" lang="zh-Hant" altLang="en-US" sz="2800" dirty="0"/>
              <a:t>的執行時間不同</a:t>
            </a:r>
            <a:endParaRPr kumimoji="1" lang="zh-TW" alt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A2E13A-4C05-9F46-8FD9-A91991CB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111743"/>
            <a:ext cx="6451600" cy="50800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F2B57BB-B2E5-554A-AA2B-3ECF3D9D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854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EA3569-EB05-ED4B-9AAF-9FA0AE92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量測一小段程式碼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75BD1-38CD-3A45-96D4-7F316996A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19F7B0-DA19-A94E-AE19-DE3523AD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4620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058DF3-8C99-2140-9761-49A74157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clock_gettime</a:t>
            </a:r>
            <a:r>
              <a:rPr kumimoji="1" lang="en-US" altLang="zh-TW" dirty="0"/>
              <a:t> </a:t>
            </a:r>
            <a:r>
              <a:rPr kumimoji="1" lang="zh-Hant" altLang="en-US" dirty="0"/>
              <a:t>（</a:t>
            </a:r>
            <a:r>
              <a:rPr kumimoji="1" lang="en-US" altLang="zh-Hant" dirty="0" err="1"/>
              <a:t>clock_gettime.c</a:t>
            </a:r>
            <a:r>
              <a:rPr kumimoji="1" lang="zh-Hant" altLang="en-US" dirty="0"/>
              <a:t>）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A096366-95B1-DA46-AF8E-38CF96283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result,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267F99"/>
                </a:solidFill>
                <a:latin typeface="Menlo" panose="020B0609030804020204" pitchFamily="49" charset="0"/>
              </a:rPr>
              <a:t>clockid_t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clk_id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0000FF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timespec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tt1, tt2;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clk_id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 CLOCK_MONOTONIC;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clock_gettime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(CLOCK_PROCESS_CPUTIME_ID, &amp;tt1);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8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800" dirty="0">
                <a:solidFill>
                  <a:srgbClr val="09885A"/>
                </a:solidFill>
                <a:latin typeface="Menlo" panose="020B0609030804020204" pitchFamily="49" charset="0"/>
              </a:rPr>
              <a:t>10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result = 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myRand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clock_gettime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(CLOCK_PROCESS_CPUTIME_ID, &amp;tt2);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Menlo" panose="020B0609030804020204" pitchFamily="49" charset="0"/>
              </a:rPr>
              <a:t>"abs() consumes %</a:t>
            </a:r>
            <a:r>
              <a:rPr lang="en-US" altLang="zh-TW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ld</a:t>
            </a:r>
            <a:r>
              <a:rPr lang="en-US" altLang="zh-TW" sz="1800" dirty="0">
                <a:solidFill>
                  <a:srgbClr val="A31515"/>
                </a:solidFill>
                <a:latin typeface="Menlo" panose="020B0609030804020204" pitchFamily="49" charset="0"/>
              </a:rPr>
              <a:t> nanoseconds!\n"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tt2.</a:t>
            </a:r>
            <a:r>
              <a:rPr lang="en-US" altLang="zh-TW" sz="1800" dirty="0">
                <a:solidFill>
                  <a:srgbClr val="001080"/>
                </a:solidFill>
                <a:latin typeface="Menlo" panose="020B0609030804020204" pitchFamily="49" charset="0"/>
              </a:rPr>
              <a:t>tv_nsec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- tt1.</a:t>
            </a:r>
            <a:r>
              <a:rPr lang="en-US" altLang="zh-TW" sz="1800" dirty="0">
                <a:solidFill>
                  <a:srgbClr val="001080"/>
                </a:solidFill>
                <a:latin typeface="Menlo" panose="020B0609030804020204" pitchFamily="49" charset="0"/>
              </a:rPr>
              <a:t>tv_nsec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DCC470-7EEC-274E-B8AB-C67D15E2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01093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 err="1"/>
              <a:t>gprof</a:t>
            </a:r>
            <a:r>
              <a:rPr kumimoji="1" lang="zh-TW" altLang="en-US" dirty="0"/>
              <a:t>的結果比較正確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valgrind</a:t>
            </a:r>
            <a:r>
              <a:rPr kumimoji="1" lang="zh-TW" altLang="en-US" dirty="0"/>
              <a:t>可以獲得比較多的東西，但結果（特別是時間）是不正確的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Valgrind</a:t>
            </a:r>
            <a:r>
              <a:rPr kumimoji="1" lang="zh-TW" altLang="en-US" dirty="0"/>
              <a:t>是虛擬機器，類似</a:t>
            </a:r>
            <a:r>
              <a:rPr kumimoji="1" lang="en-US" altLang="zh-TW" dirty="0"/>
              <a:t>java</a:t>
            </a:r>
            <a:r>
              <a:rPr kumimoji="1" lang="zh-TW" altLang="en-US" dirty="0"/>
              <a:t>，產生一種容易</a:t>
            </a:r>
            <a:r>
              <a:rPr kumimoji="1" lang="en-US" altLang="zh-TW" dirty="0"/>
              <a:t>profiling</a:t>
            </a:r>
            <a:r>
              <a:rPr kumimoji="1" lang="zh-TW" altLang="en-US" dirty="0"/>
              <a:t>的中間碼，之後再做統計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因此</a:t>
            </a:r>
            <a:r>
              <a:rPr kumimoji="1" lang="en-US" altLang="zh-TW" dirty="0" err="1"/>
              <a:t>Valgrind</a:t>
            </a:r>
            <a:r>
              <a:rPr kumimoji="1" lang="zh-TW" altLang="en-US" dirty="0"/>
              <a:t>並不是真的執行</a:t>
            </a:r>
            <a:r>
              <a:rPr kumimoji="1" lang="en-US" altLang="zh-TW" dirty="0"/>
              <a:t>x86</a:t>
            </a:r>
            <a:r>
              <a:rPr kumimoji="1" lang="zh-TW" altLang="en-US" dirty="0"/>
              <a:t>程式碼，時間上就不是那樣準確了</a:t>
            </a:r>
            <a:endParaRPr kumimoji="1" lang="en-US" altLang="zh-TW" dirty="0"/>
          </a:p>
          <a:p>
            <a:r>
              <a:rPr kumimoji="1" lang="zh-Hant" altLang="en-US" dirty="0"/>
              <a:t>可以使用</a:t>
            </a:r>
            <a:r>
              <a:rPr kumimoji="1" lang="en-US" altLang="zh-Hant" dirty="0"/>
              <a:t>perf top</a:t>
            </a:r>
            <a:r>
              <a:rPr kumimoji="1" lang="zh-Hant" altLang="en-US" dirty="0"/>
              <a:t>觀察正在執行的程式的行為</a:t>
            </a:r>
            <a:endParaRPr kumimoji="1" lang="en-US" altLang="zh-Hant" dirty="0"/>
          </a:p>
          <a:p>
            <a:r>
              <a:rPr kumimoji="1" lang="zh-Hant" altLang="en-US" dirty="0"/>
              <a:t>針對一小段程式碼可以使用</a:t>
            </a:r>
            <a:r>
              <a:rPr kumimoji="1" lang="en-US" altLang="zh-Hant" dirty="0" err="1"/>
              <a:t>clock_gettime</a:t>
            </a:r>
            <a:r>
              <a:rPr kumimoji="1" lang="en-US" altLang="zh-Hant" dirty="0"/>
              <a:t>()</a:t>
            </a:r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CC191B-77A6-924F-A17A-3FAB9ADC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474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E1BBD-26DB-DE47-9F4D-5C69CF6B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Dropbox</a:t>
            </a:r>
            <a:r>
              <a:rPr kumimoji="1" lang="zh-Hant" altLang="en-US" dirty="0"/>
              <a:t>連結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905BEA-B096-4444-8BBE-81B450F83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>
                <a:hlinkClick r:id="rId2"/>
              </a:rPr>
              <a:t>https://</a:t>
            </a:r>
            <a:r>
              <a:rPr kumimoji="1" lang="en-US" altLang="zh-TW" dirty="0" err="1">
                <a:hlinkClick r:id="rId2"/>
              </a:rPr>
              <a:t>www.dropbox.com</a:t>
            </a:r>
            <a:r>
              <a:rPr kumimoji="1" lang="en-US" altLang="zh-TW" dirty="0">
                <a:hlinkClick r:id="rId2"/>
              </a:rPr>
              <a:t>/</a:t>
            </a:r>
            <a:r>
              <a:rPr kumimoji="1" lang="en-US" altLang="zh-TW" dirty="0" err="1">
                <a:hlinkClick r:id="rId2"/>
              </a:rPr>
              <a:t>sh</a:t>
            </a:r>
            <a:r>
              <a:rPr kumimoji="1" lang="en-US" altLang="zh-TW" dirty="0">
                <a:hlinkClick r:id="rId2"/>
              </a:rPr>
              <a:t>/odqavx5jik415pb/AACMzXpkWEhYSJ7koFhWZKsia?dl=0</a:t>
            </a:r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4412E9-0B26-BC4D-93B4-E159B23F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644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環境撰寫一個程式，這個程式必須算出「費伯納西數列」，到第</a:t>
            </a:r>
            <a:r>
              <a:rPr kumimoji="1" lang="en-US" altLang="zh-TW" dirty="0"/>
              <a:t>1,000,000</a:t>
            </a:r>
            <a:r>
              <a:rPr kumimoji="1" lang="zh-TW" altLang="en-US" dirty="0"/>
              <a:t>個「費伯納西數」</a:t>
            </a:r>
            <a:endParaRPr kumimoji="1" lang="en-US" altLang="zh-TW" dirty="0"/>
          </a:p>
          <a:p>
            <a:r>
              <a:rPr kumimoji="1" lang="zh-TW" altLang="en-US" dirty="0"/>
              <a:t>費伯納西數列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繳交程式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所有</a:t>
            </a:r>
            <a:r>
              <a:rPr kumimoji="1" lang="en-US" altLang="zh-TW" dirty="0"/>
              <a:t>.c</a:t>
            </a:r>
            <a:r>
              <a:rPr kumimoji="1" lang="zh-TW" altLang="en-US" dirty="0"/>
              <a:t>、</a:t>
            </a:r>
            <a:r>
              <a:rPr kumimoji="1" lang="en-US" altLang="zh-TW" dirty="0"/>
              <a:t>.h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makefile</a:t>
            </a:r>
            <a:r>
              <a:rPr kumimoji="1" lang="zh-TW" altLang="en-US" dirty="0"/>
              <a:t>，執行檔名稱「</a:t>
            </a:r>
            <a:r>
              <a:rPr lang="en-US" altLang="zh-TW" dirty="0"/>
              <a:t>fib</a:t>
            </a:r>
            <a:r>
              <a:rPr lang="zh-TW" altLang="en-US" dirty="0"/>
              <a:t>」，助教執行</a:t>
            </a:r>
            <a:r>
              <a:rPr lang="en-US" altLang="zh-TW" dirty="0"/>
              <a:t>make</a:t>
            </a:r>
            <a:r>
              <a:rPr lang="zh-TW" altLang="en-US" dirty="0"/>
              <a:t>後必須產生</a:t>
            </a:r>
            <a:r>
              <a:rPr lang="en-US" altLang="zh-TW" dirty="0"/>
              <a:t>fib</a:t>
            </a:r>
          </a:p>
          <a:p>
            <a:pPr lvl="1"/>
            <a:r>
              <a:rPr lang="zh-Hant" altLang="en-US" dirty="0"/>
              <a:t>分析你的程式碼的「呼叫流程圖、效能瓶頸」</a:t>
            </a:r>
            <a:endParaRPr lang="en-US" altLang="zh-TW" dirty="0"/>
          </a:p>
          <a:p>
            <a:pPr lvl="1"/>
            <a:r>
              <a:rPr kumimoji="1" lang="zh-TW" altLang="en-US" dirty="0"/>
              <a:t>選出程式碼寫最好、註解最完整的三名同學，額外加</a:t>
            </a:r>
            <a:r>
              <a:rPr kumimoji="1" lang="en-US" altLang="zh-TW" dirty="0"/>
              <a:t>5</a:t>
            </a:r>
            <a:r>
              <a:rPr kumimoji="1" lang="zh-TW" altLang="en-US" dirty="0"/>
              <a:t>分，並公佈這三位同下的程式碼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31597"/>
            <a:ext cx="3021281" cy="113051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52C9BA-646E-CD40-BDC1-4E0D0B03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13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為何要學習「快捷鍵」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學會快捷鍵以後，編輯程式碼的速度可以變得更快</a:t>
            </a:r>
            <a:endParaRPr kumimoji="1" lang="en-US" altLang="zh-TW" dirty="0"/>
          </a:p>
          <a:p>
            <a:r>
              <a:rPr kumimoji="1" lang="zh-TW" altLang="en-US" dirty="0"/>
              <a:t>如果你使用的</a:t>
            </a:r>
            <a:r>
              <a:rPr kumimoji="1" lang="en-US" altLang="zh-TW" dirty="0"/>
              <a:t>vim</a:t>
            </a:r>
            <a:r>
              <a:rPr kumimoji="1" lang="zh-TW" altLang="en-US" dirty="0"/>
              <a:t>沒有圖形化介面，那麼你只能使用「快捷鍵」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5004E3-E3C5-CA48-ACD8-99018DC8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2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Vim</a:t>
            </a:r>
            <a:r>
              <a:rPr kumimoji="1" lang="zh-TW" altLang="en-US" dirty="0"/>
              <a:t>的編輯模式</a:t>
            </a:r>
          </a:p>
        </p:txBody>
      </p:sp>
      <p:sp>
        <p:nvSpPr>
          <p:cNvPr id="5" name="矩形 4"/>
          <p:cNvSpPr/>
          <p:nvPr/>
        </p:nvSpPr>
        <p:spPr>
          <a:xfrm>
            <a:off x="1105829" y="3029415"/>
            <a:ext cx="3064727" cy="153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dirty="0"/>
              <a:t>一般模式</a:t>
            </a:r>
          </a:p>
        </p:txBody>
      </p:sp>
      <p:sp>
        <p:nvSpPr>
          <p:cNvPr id="6" name="矩形 5"/>
          <p:cNvSpPr/>
          <p:nvPr/>
        </p:nvSpPr>
        <p:spPr>
          <a:xfrm>
            <a:off x="6856139" y="1869688"/>
            <a:ext cx="3064727" cy="153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/>
              <a:t>編輯模式</a:t>
            </a:r>
            <a:endParaRPr kumimoji="1"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6856139" y="4527395"/>
            <a:ext cx="3064727" cy="153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dirty="0"/>
              <a:t>指令模式</a:t>
            </a:r>
          </a:p>
        </p:txBody>
      </p:sp>
      <p:cxnSp>
        <p:nvCxnSpPr>
          <p:cNvPr id="9" name="直線箭頭接點 8"/>
          <p:cNvCxnSpPr>
            <a:stCxn id="5" idx="3"/>
            <a:endCxn id="6" idx="1"/>
          </p:cNvCxnSpPr>
          <p:nvPr/>
        </p:nvCxnSpPr>
        <p:spPr>
          <a:xfrm flipV="1">
            <a:off x="4170556" y="2639122"/>
            <a:ext cx="2685583" cy="115972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線箭頭接點 9"/>
          <p:cNvCxnSpPr>
            <a:stCxn id="5" idx="3"/>
            <a:endCxn id="7" idx="1"/>
          </p:cNvCxnSpPr>
          <p:nvPr/>
        </p:nvCxnSpPr>
        <p:spPr>
          <a:xfrm>
            <a:off x="4170556" y="3798849"/>
            <a:ext cx="2685583" cy="149798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170555" y="2009776"/>
            <a:ext cx="216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</a:t>
            </a:r>
            <a:r>
              <a:rPr kumimoji="1" lang="en-US" altLang="zh-TW" dirty="0" err="1"/>
              <a:t>i,o,a</a:t>
            </a:r>
            <a:r>
              <a:rPr kumimoji="1" lang="zh-TW" altLang="en-US" dirty="0"/>
              <a:t>進入編輯模式，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退回一般模式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170555" y="4887952"/>
            <a:ext cx="216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按下「：」進入命令列模式，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退回一般模式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338ACBE-1837-714F-912D-A69A99DD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231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2899</Words>
  <Application>Microsoft Macintosh PowerPoint</Application>
  <PresentationFormat>寬螢幕</PresentationFormat>
  <Paragraphs>483</Paragraphs>
  <Slides>78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78</vt:i4>
      </vt:variant>
    </vt:vector>
  </HeadingPairs>
  <TitlesOfParts>
    <vt:vector size="89" baseType="lpstr">
      <vt:lpstr>微軟正黑體</vt:lpstr>
      <vt:lpstr>新細明體</vt:lpstr>
      <vt:lpstr>Noto Sans CJK TC Regular</vt:lpstr>
      <vt:lpstr>PingFang TC</vt:lpstr>
      <vt:lpstr>黑体</vt:lpstr>
      <vt:lpstr>Arial</vt:lpstr>
      <vt:lpstr>Calibri</vt:lpstr>
      <vt:lpstr>Consolas</vt:lpstr>
      <vt:lpstr>Mangal</vt:lpstr>
      <vt:lpstr>Menlo</vt:lpstr>
      <vt:lpstr>Office 佈景主題</vt:lpstr>
      <vt:lpstr>開發環境介紹</vt:lpstr>
      <vt:lpstr>最常用的文書編輯器vi及vim</vt:lpstr>
      <vt:lpstr>安裝vim</vt:lpstr>
      <vt:lpstr>使用圖形化介面安裝vim</vt:lpstr>
      <vt:lpstr>先使用容易上手的「圖形化」vim</vt:lpstr>
      <vt:lpstr>一些設定</vt:lpstr>
      <vt:lpstr>使用vim的「快捷鍵」</vt:lpstr>
      <vt:lpstr>為何要學習「快捷鍵」</vt:lpstr>
      <vt:lpstr>Vim的編輯模式</vt:lpstr>
      <vt:lpstr>vim一般模式常用功能</vt:lpstr>
      <vt:lpstr>vim一般模式常用功能</vt:lpstr>
      <vt:lpstr>一般指令模式</vt:lpstr>
      <vt:lpstr>指令模式</vt:lpstr>
      <vt:lpstr>寫程式碼常用指令</vt:lpstr>
      <vt:lpstr>使用圖形化編輯器</vt:lpstr>
      <vt:lpstr>選擇哪一個圖形化編輯器呢 - Geany</vt:lpstr>
      <vt:lpstr>安裝</vt:lpstr>
      <vt:lpstr>Geany的對程式碼編輯的支援</vt:lpstr>
      <vt:lpstr>Geany的編譯環境</vt:lpstr>
      <vt:lpstr>gcc 與 gdb</vt:lpstr>
      <vt:lpstr>gcc常用的編譯參數</vt:lpstr>
      <vt:lpstr>一個簡單但錯誤的例子</vt:lpstr>
      <vt:lpstr>編譯並除錯</vt:lpstr>
      <vt:lpstr>編譯並除錯</vt:lpstr>
      <vt:lpstr>編譯並除錯</vt:lpstr>
      <vt:lpstr>編譯並除錯</vt:lpstr>
      <vt:lpstr>編譯並除錯</vt:lpstr>
      <vt:lpstr>gdb -tui ./pointer</vt:lpstr>
      <vt:lpstr>Code::Blocks（自己試試看，感覺不穩定）</vt:lpstr>
      <vt:lpstr>Visual Studio Code</vt:lpstr>
      <vt:lpstr>File-&gt;Open Folder</vt:lpstr>
      <vt:lpstr>Debug（在此步驟之前，記得先編譯）</vt:lpstr>
      <vt:lpstr>Debug</vt:lpstr>
      <vt:lpstr>設定（文字檔案，設定完記得儲存）</vt:lpstr>
      <vt:lpstr>設定中斷點</vt:lpstr>
      <vt:lpstr>開始執行</vt:lpstr>
      <vt:lpstr>也是一個不錯的編輯器 （有自動填入功能）</vt:lpstr>
      <vt:lpstr>Visual Studio Code未提供的功能</vt:lpstr>
      <vt:lpstr>小結</vt:lpstr>
      <vt:lpstr>make：簡化常用的編譯指令</vt:lpstr>
      <vt:lpstr>語法</vt:lpstr>
      <vt:lpstr>實例</vt:lpstr>
      <vt:lpstr>更複雜一點點的例子</vt:lpstr>
      <vt:lpstr>GNU C內建的效能衡量工具 gprofile</vt:lpstr>
      <vt:lpstr>範例程式</vt:lpstr>
      <vt:lpstr>程式碼</vt:lpstr>
      <vt:lpstr>編譯的命令，及gprof命令</vt:lpstr>
      <vt:lpstr>gprof產生的報表</vt:lpstr>
      <vt:lpstr>執行時間</vt:lpstr>
      <vt:lpstr>呼叫圖</vt:lpstr>
      <vt:lpstr>跑不出結果！？</vt:lpstr>
      <vt:lpstr>gprof怎麼做到的？</vt:lpstr>
      <vt:lpstr>可是人家覺得不漂亮， 人家看不懂啦</vt:lpstr>
      <vt:lpstr>valgrind</vt:lpstr>
      <vt:lpstr>產生的結果 （請注意每個function消耗的時間並不是很精準）</vt:lpstr>
      <vt:lpstr>initTable居然佔了最多時間 （gprof的結果是sumCol）</vt:lpstr>
      <vt:lpstr>Valgrind的運作原理 （Valgrind Virtual Machine）</vt:lpstr>
      <vt:lpstr>高手用的工具 perf</vt:lpstr>
      <vt:lpstr>先修改一下程式碼，讓程式執行久一點</vt:lpstr>
      <vt:lpstr>預備觀念，什麼是瓶頸</vt:lpstr>
      <vt:lpstr>預備觀念，什麼是瓶頸</vt:lpstr>
      <vt:lpstr>先用perf觀察執行時間</vt:lpstr>
      <vt:lpstr>sudo perf top</vt:lpstr>
      <vt:lpstr>PowerPoint 簡報</vt:lpstr>
      <vt:lpstr>PowerPoint 簡報</vt:lpstr>
      <vt:lpstr>除了CPU cycles以外，perf還支援哪些 使用「perf list」</vt:lpstr>
      <vt:lpstr>用perf觀察執行的分支指令</vt:lpstr>
      <vt:lpstr>sudo perf top -e branch-instructions</vt:lpstr>
      <vt:lpstr>PowerPoint 簡報</vt:lpstr>
      <vt:lpstr>用perf觀察cache-misses</vt:lpstr>
      <vt:lpstr>sudo perf top -e cache-misses</vt:lpstr>
      <vt:lpstr>PowerPoint 簡報</vt:lpstr>
      <vt:lpstr>PowerPoint 簡報</vt:lpstr>
      <vt:lpstr>量測一小段程式碼</vt:lpstr>
      <vt:lpstr>clock_gettime （clock_gettime.c）</vt:lpstr>
      <vt:lpstr>小結</vt:lpstr>
      <vt:lpstr>Dropbox連結</vt:lpstr>
      <vt:lpstr>作業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編譯環境介紹</dc:title>
  <dc:creator>shiwu Lo</dc:creator>
  <cp:lastModifiedBy>習五 羅</cp:lastModifiedBy>
  <cp:revision>78</cp:revision>
  <dcterms:created xsi:type="dcterms:W3CDTF">2016-01-05T05:34:21Z</dcterms:created>
  <dcterms:modified xsi:type="dcterms:W3CDTF">2018-06-19T04:25:30Z</dcterms:modified>
</cp:coreProperties>
</file>